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06"/>
  </p:notesMasterIdLst>
  <p:sldIdLst>
    <p:sldId id="256" r:id="rId2"/>
    <p:sldId id="367" r:id="rId3"/>
    <p:sldId id="259" r:id="rId4"/>
    <p:sldId id="260" r:id="rId5"/>
    <p:sldId id="344" r:id="rId6"/>
    <p:sldId id="343" r:id="rId7"/>
    <p:sldId id="347" r:id="rId8"/>
    <p:sldId id="348" r:id="rId9"/>
    <p:sldId id="351" r:id="rId10"/>
    <p:sldId id="304" r:id="rId11"/>
    <p:sldId id="353" r:id="rId12"/>
    <p:sldId id="352" r:id="rId13"/>
    <p:sldId id="308" r:id="rId14"/>
    <p:sldId id="309" r:id="rId15"/>
    <p:sldId id="310" r:id="rId16"/>
    <p:sldId id="264" r:id="rId17"/>
    <p:sldId id="360" r:id="rId18"/>
    <p:sldId id="359" r:id="rId19"/>
    <p:sldId id="313" r:id="rId20"/>
    <p:sldId id="275" r:id="rId21"/>
    <p:sldId id="336" r:id="rId22"/>
    <p:sldId id="337" r:id="rId23"/>
    <p:sldId id="339" r:id="rId24"/>
    <p:sldId id="340" r:id="rId25"/>
    <p:sldId id="341" r:id="rId26"/>
    <p:sldId id="323" r:id="rId27"/>
    <p:sldId id="366" r:id="rId28"/>
    <p:sldId id="326" r:id="rId29"/>
    <p:sldId id="329" r:id="rId30"/>
    <p:sldId id="330" r:id="rId31"/>
    <p:sldId id="331" r:id="rId32"/>
    <p:sldId id="334" r:id="rId33"/>
    <p:sldId id="332" r:id="rId34"/>
    <p:sldId id="361" r:id="rId35"/>
    <p:sldId id="363" r:id="rId36"/>
    <p:sldId id="364" r:id="rId37"/>
    <p:sldId id="365" r:id="rId38"/>
    <p:sldId id="278" r:id="rId39"/>
    <p:sldId id="324" r:id="rId40"/>
    <p:sldId id="345" r:id="rId41"/>
    <p:sldId id="295" r:id="rId42"/>
    <p:sldId id="257" r:id="rId43"/>
    <p:sldId id="342" r:id="rId44"/>
    <p:sldId id="261" r:id="rId45"/>
    <p:sldId id="349" r:id="rId46"/>
    <p:sldId id="296" r:id="rId47"/>
    <p:sldId id="297" r:id="rId48"/>
    <p:sldId id="301" r:id="rId49"/>
    <p:sldId id="300" r:id="rId50"/>
    <p:sldId id="298" r:id="rId51"/>
    <p:sldId id="303" r:id="rId52"/>
    <p:sldId id="305" r:id="rId53"/>
    <p:sldId id="302" r:id="rId54"/>
    <p:sldId id="358" r:id="rId55"/>
    <p:sldId id="356" r:id="rId56"/>
    <p:sldId id="355" r:id="rId57"/>
    <p:sldId id="306" r:id="rId58"/>
    <p:sldId id="307" r:id="rId59"/>
    <p:sldId id="311" r:id="rId60"/>
    <p:sldId id="354" r:id="rId61"/>
    <p:sldId id="276" r:id="rId62"/>
    <p:sldId id="314" r:id="rId63"/>
    <p:sldId id="315" r:id="rId64"/>
    <p:sldId id="316" r:id="rId65"/>
    <p:sldId id="317" r:id="rId66"/>
    <p:sldId id="318" r:id="rId67"/>
    <p:sldId id="319" r:id="rId68"/>
    <p:sldId id="320" r:id="rId69"/>
    <p:sldId id="321" r:id="rId70"/>
    <p:sldId id="322" r:id="rId71"/>
    <p:sldId id="312" r:id="rId72"/>
    <p:sldId id="325" r:id="rId73"/>
    <p:sldId id="327" r:id="rId74"/>
    <p:sldId id="328" r:id="rId75"/>
    <p:sldId id="333" r:id="rId76"/>
    <p:sldId id="262" r:id="rId77"/>
    <p:sldId id="265" r:id="rId78"/>
    <p:sldId id="266" r:id="rId79"/>
    <p:sldId id="267" r:id="rId80"/>
    <p:sldId id="268" r:id="rId81"/>
    <p:sldId id="269" r:id="rId82"/>
    <p:sldId id="270" r:id="rId83"/>
    <p:sldId id="271" r:id="rId84"/>
    <p:sldId id="272" r:id="rId85"/>
    <p:sldId id="273" r:id="rId86"/>
    <p:sldId id="274" r:id="rId87"/>
    <p:sldId id="335" r:id="rId88"/>
    <p:sldId id="277" r:id="rId89"/>
    <p:sldId id="279" r:id="rId90"/>
    <p:sldId id="280" r:id="rId91"/>
    <p:sldId id="281" r:id="rId92"/>
    <p:sldId id="282" r:id="rId93"/>
    <p:sldId id="283" r:id="rId94"/>
    <p:sldId id="284" r:id="rId95"/>
    <p:sldId id="285" r:id="rId96"/>
    <p:sldId id="286" r:id="rId97"/>
    <p:sldId id="287" r:id="rId98"/>
    <p:sldId id="288" r:id="rId99"/>
    <p:sldId id="289" r:id="rId100"/>
    <p:sldId id="290" r:id="rId101"/>
    <p:sldId id="291" r:id="rId102"/>
    <p:sldId id="292" r:id="rId103"/>
    <p:sldId id="293" r:id="rId104"/>
    <p:sldId id="294" r:id="rId105"/>
  </p:sldIdLst>
  <p:sldSz cx="9144000" cy="5143500" type="screen16x9"/>
  <p:notesSz cx="6858000" cy="9144000"/>
  <p:embeddedFontLst>
    <p:embeddedFont>
      <p:font typeface="Calibri" panose="020F0502020204030204" pitchFamily="34" charset="0"/>
      <p:regular r:id="rId107"/>
      <p:bold r:id="rId108"/>
      <p:italic r:id="rId109"/>
      <p:boldItalic r:id="rId110"/>
    </p:embeddedFont>
    <p:embeddedFont>
      <p:font typeface="Inria Sans" panose="020B0604020202020204" charset="0"/>
      <p:regular r:id="rId111"/>
      <p:bold r:id="rId112"/>
      <p:italic r:id="rId113"/>
      <p:boldItalic r:id="rId114"/>
    </p:embeddedFont>
    <p:embeddedFont>
      <p:font typeface="Inria Sans Light" panose="020B0604020202020204" charset="0"/>
      <p:regular r:id="rId115"/>
      <p:bold r:id="rId116"/>
      <p:italic r:id="rId117"/>
      <p:boldItalic r:id="rId118"/>
    </p:embeddedFont>
    <p:embeddedFont>
      <p:font typeface="Montserrat" panose="020B0604020202020204" charset="0"/>
      <p:regular r:id="rId119"/>
      <p:bold r:id="rId120"/>
      <p:italic r:id="rId121"/>
      <p:boldItalic r:id="rId122"/>
    </p:embeddedFont>
    <p:embeddedFont>
      <p:font typeface="Saira Semi Condensed" panose="020B0604020202020204" charset="0"/>
      <p:regular r:id="rId123"/>
      <p:bold r:id="rId124"/>
    </p:embeddedFont>
    <p:embeddedFont>
      <p:font typeface="Saira SemiCondensed Medium" panose="020B0604020202020204" charset="0"/>
      <p:regular r:id="rId125"/>
      <p:bold r:id="rId126"/>
    </p:embeddedFont>
    <p:embeddedFont>
      <p:font typeface="Titillium Web" panose="020B0604020202020204" charset="0"/>
      <p:regular r:id="rId127"/>
      <p:bold r:id="rId128"/>
      <p:italic r:id="rId129"/>
      <p:boldItalic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ABE3"/>
    <a:srgbClr val="2AA3C3"/>
    <a:srgbClr val="082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A5B51C-8CD4-41C5-B16D-47832BB83C99}">
  <a:tblStyle styleId="{E9A5B51C-8CD4-41C5-B16D-47832BB83C9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A4BE30-F409-4A24-8C57-98108216027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3321" autoAdjust="0"/>
  </p:normalViewPr>
  <p:slideViewPr>
    <p:cSldViewPr snapToGrid="0">
      <p:cViewPr varScale="1">
        <p:scale>
          <a:sx n="89" d="100"/>
          <a:sy n="89" d="100"/>
        </p:scale>
        <p:origin x="117" y="29"/>
      </p:cViewPr>
      <p:guideLst/>
    </p:cSldViewPr>
  </p:slideViewPr>
  <p:notesTextViewPr>
    <p:cViewPr>
      <p:scale>
        <a:sx n="3" d="2"/>
        <a:sy n="3" d="2"/>
      </p:scale>
      <p:origin x="0" y="-1037"/>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7.fntdata"/><Relationship Id="rId128"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7.fntdata"/><Relationship Id="rId118" Type="http://schemas.openxmlformats.org/officeDocument/2006/relationships/font" Target="fonts/font12.fntdata"/><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124" Type="http://schemas.openxmlformats.org/officeDocument/2006/relationships/font" Target="fonts/font18.fntdata"/><Relationship Id="rId129" Type="http://schemas.openxmlformats.org/officeDocument/2006/relationships/font" Target="fonts/font2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8.fntdata"/><Relationship Id="rId119" Type="http://schemas.openxmlformats.org/officeDocument/2006/relationships/font" Target="fonts/font1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4.fntdata"/><Relationship Id="rId125"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notesMaster" Target="notesMasters/notesMaster1.xml"/><Relationship Id="rId12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6.fntdata"/><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My </a:t>
            </a:r>
            <a:r>
              <a:rPr lang="nb-NO" dirty="0" err="1"/>
              <a:t>name</a:t>
            </a:r>
            <a:r>
              <a:rPr lang="nb-NO" dirty="0"/>
              <a:t> is Tord Kvifte and I am </a:t>
            </a:r>
            <a:r>
              <a:rPr lang="nb-NO" dirty="0" err="1"/>
              <a:t>here</a:t>
            </a:r>
            <a:r>
              <a:rPr lang="nb-NO" dirty="0"/>
              <a:t> to present to </a:t>
            </a:r>
            <a:r>
              <a:rPr lang="nb-NO" dirty="0" err="1"/>
              <a:t>you</a:t>
            </a:r>
            <a:r>
              <a:rPr lang="nb-NO" dirty="0"/>
              <a:t> my </a:t>
            </a:r>
            <a:r>
              <a:rPr lang="nb-NO" dirty="0" err="1"/>
              <a:t>thesis</a:t>
            </a:r>
            <a:r>
              <a:rPr lang="nb-NO" dirty="0"/>
              <a:t>, </a:t>
            </a:r>
            <a:r>
              <a:rPr lang="nb-NO" sz="1100" dirty="0"/>
              <a:t>Video </a:t>
            </a:r>
            <a:r>
              <a:rPr lang="nb-NO" sz="1100" dirty="0" err="1"/>
              <a:t>Recommendations</a:t>
            </a:r>
            <a:r>
              <a:rPr lang="nb-NO" sz="1100" dirty="0"/>
              <a:t> </a:t>
            </a:r>
            <a:r>
              <a:rPr lang="nb-NO" sz="1100" dirty="0" err="1"/>
              <a:t>Based</a:t>
            </a:r>
            <a:r>
              <a:rPr lang="nb-NO" sz="1100" dirty="0"/>
              <a:t> </a:t>
            </a:r>
            <a:r>
              <a:rPr lang="nb-NO" sz="1100" dirty="0" err="1"/>
              <a:t>on</a:t>
            </a:r>
            <a:r>
              <a:rPr lang="nb-NO" sz="1100" dirty="0"/>
              <a:t> Visual </a:t>
            </a:r>
            <a:r>
              <a:rPr lang="nb-NO" sz="1100" dirty="0" err="1"/>
              <a:t>Features</a:t>
            </a:r>
            <a:r>
              <a:rPr lang="nb-NO" sz="1100" dirty="0"/>
              <a:t> </a:t>
            </a:r>
            <a:r>
              <a:rPr lang="nb-NO" sz="1100" dirty="0" err="1"/>
              <a:t>Extracted</a:t>
            </a:r>
            <a:r>
              <a:rPr lang="nb-NO" sz="1100" dirty="0"/>
              <a:t> </a:t>
            </a:r>
            <a:r>
              <a:rPr lang="nb-NO" sz="1100" dirty="0" err="1"/>
              <a:t>with</a:t>
            </a:r>
            <a:r>
              <a:rPr lang="nb-NO" sz="1100" dirty="0"/>
              <a:t> Deep Learning, </a:t>
            </a:r>
            <a:r>
              <a:rPr lang="nb-NO" sz="1100" dirty="0" err="1"/>
              <a:t>which</a:t>
            </a:r>
            <a:r>
              <a:rPr lang="nb-NO" sz="1100" dirty="0"/>
              <a:t> </a:t>
            </a:r>
            <a:r>
              <a:rPr lang="nb-NO" sz="1100" dirty="0" err="1"/>
              <a:t>was</a:t>
            </a:r>
            <a:r>
              <a:rPr lang="nb-NO" sz="1100" dirty="0"/>
              <a:t> </a:t>
            </a:r>
            <a:r>
              <a:rPr lang="nb-NO" sz="1100" dirty="0" err="1"/>
              <a:t>created</a:t>
            </a:r>
            <a:r>
              <a:rPr lang="nb-NO" sz="1100" dirty="0"/>
              <a:t> under the </a:t>
            </a:r>
            <a:r>
              <a:rPr lang="nb-NO" sz="1100" dirty="0" err="1"/>
              <a:t>supervision</a:t>
            </a:r>
            <a:r>
              <a:rPr lang="nb-NO" sz="1100" dirty="0"/>
              <a:t> </a:t>
            </a:r>
            <a:r>
              <a:rPr lang="nb-NO" sz="1100" dirty="0" err="1"/>
              <a:t>of</a:t>
            </a:r>
            <a:r>
              <a:rPr lang="nb-NO" sz="1100" dirty="0"/>
              <a:t> Mehdi Elahi.</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One way to produce automatic features for evaluation is to computationally extract visual features from the content of items.</a:t>
            </a:r>
          </a:p>
          <a:p>
            <a:pPr marL="139700" indent="0">
              <a:buNone/>
            </a:pPr>
            <a:endParaRPr lang="en-US" dirty="0"/>
          </a:p>
          <a:p>
            <a:pPr marL="139700" indent="0">
              <a:buNone/>
            </a:pPr>
            <a:r>
              <a:rPr lang="en-US" dirty="0"/>
              <a:t>Visual features for recommender systems has been demonstrated in a wide range of domains, including the fashion domain, art recommendation, online food recipes, and movies.</a:t>
            </a:r>
          </a:p>
          <a:p>
            <a:pPr marL="139700" indent="0">
              <a:buNone/>
            </a:pPr>
            <a:endParaRPr lang="en-US" dirty="0"/>
          </a:p>
          <a:p>
            <a:pPr marL="139700" indent="0">
              <a:buNone/>
            </a:pPr>
            <a:r>
              <a:rPr lang="en-US" dirty="0"/>
              <a:t>In movie domain, key frames from movie trailers have been shown high abilities in representing movies. The image illustrates how a movie trailer can be divided into separate shots. One key frame can be selected from each shot, and features can then be computationally extracted from these frames.</a:t>
            </a:r>
          </a:p>
        </p:txBody>
      </p:sp>
    </p:spTree>
    <p:extLst>
      <p:ext uri="{BB962C8B-B14F-4D97-AF65-F5344CB8AC3E}">
        <p14:creationId xmlns:p14="http://schemas.microsoft.com/office/powerpoint/2010/main" val="897275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In movie recommendation, we can divide features into three different levels – high, mid, and low-level features.</a:t>
            </a:r>
          </a:p>
          <a:p>
            <a:pPr marL="139700" indent="0">
              <a:buNone/>
            </a:pPr>
            <a:r>
              <a:rPr lang="en-US" dirty="0"/>
              <a:t>I will just briefly demonstrate the concepts by using this frame from Interstellar.</a:t>
            </a:r>
          </a:p>
          <a:p>
            <a:pPr marL="368300" indent="-228600">
              <a:buAutoNum type="arabicPeriod"/>
            </a:pPr>
            <a:r>
              <a:rPr lang="en-US" dirty="0"/>
              <a:t>Low-level features refer to stylistic properties such as sharpness, contrast, colorfulness and shot length. An example can be the contrast between the chair or face in the foreground and the dark background. </a:t>
            </a:r>
          </a:p>
          <a:p>
            <a:pPr marL="368300" indent="-228600">
              <a:buAutoNum type="arabicPeriod"/>
            </a:pPr>
            <a:r>
              <a:rPr lang="en-US" dirty="0"/>
              <a:t>Mid-level features refer to objects and their interactions. The face, ring, chair, as well as the actor Matthew </a:t>
            </a:r>
            <a:r>
              <a:rPr lang="en-US" dirty="0" err="1"/>
              <a:t>McConahey</a:t>
            </a:r>
            <a:r>
              <a:rPr lang="en-US" dirty="0"/>
              <a:t> are all examples of mid-level features from this frame. </a:t>
            </a:r>
          </a:p>
          <a:p>
            <a:pPr marL="368300" indent="-228600">
              <a:buAutoNum type="arabicPeriod"/>
            </a:pPr>
            <a:r>
              <a:rPr lang="en-US" dirty="0"/>
              <a:t>High-level features are semantic features which refer to events or concept. In this frame, a high-level feature could be the concept of being emotional or sad.</a:t>
            </a:r>
          </a:p>
          <a:p>
            <a:pPr marL="368300" indent="-228600">
              <a:buAutoNum type="arabicPeriod"/>
            </a:pPr>
            <a:endParaRPr lang="en-US" dirty="0"/>
          </a:p>
          <a:p>
            <a:pPr marL="139700" indent="0">
              <a:buNone/>
            </a:pPr>
            <a:r>
              <a:rPr lang="en-US" dirty="0"/>
              <a:t>Most of the previous work is concerned with how low-level features can be utilized in video recommendations, but recent advancements in image recognition and deep learning has made it more attainable to also extract features of the higher levels.</a:t>
            </a:r>
          </a:p>
        </p:txBody>
      </p:sp>
    </p:spTree>
    <p:extLst>
      <p:ext uri="{BB962C8B-B14F-4D97-AF65-F5344CB8AC3E}">
        <p14:creationId xmlns:p14="http://schemas.microsoft.com/office/powerpoint/2010/main" val="3577335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My approach to address the research challenges regarding the nature of data include:</a:t>
            </a:r>
          </a:p>
          <a:p>
            <a:pPr marL="457200" indent="-317500">
              <a:buFontTx/>
              <a:buChar char="-"/>
            </a:pPr>
            <a:r>
              <a:rPr lang="en-US" dirty="0"/>
              <a:t>Extracting visual features from a large set of movies</a:t>
            </a:r>
          </a:p>
          <a:p>
            <a:pPr marL="457200" indent="-317500">
              <a:buFontTx/>
              <a:buChar char="-"/>
            </a:pPr>
            <a:r>
              <a:rPr lang="en-US" dirty="0"/>
              <a:t>Building a novel hybrid recommendation system that utilizes these features</a:t>
            </a:r>
          </a:p>
          <a:p>
            <a:pPr marL="457200" indent="-317500">
              <a:buFontTx/>
              <a:buChar char="-"/>
            </a:pPr>
            <a:endParaRPr lang="en-US" dirty="0"/>
          </a:p>
          <a:p>
            <a:pPr marL="139700" indent="0">
              <a:buFontTx/>
              <a:buNone/>
            </a:pPr>
            <a:r>
              <a:rPr lang="en-US" dirty="0"/>
              <a:t>The approach is comprehensively, through not only offline evaluation of algorithmic performance, but also through a user-centric evaluation with 150 participants. </a:t>
            </a:r>
          </a:p>
          <a:p>
            <a:pPr marL="139700" indent="0">
              <a:buFontTx/>
              <a:buNone/>
            </a:pPr>
            <a:r>
              <a:rPr lang="en-US" dirty="0"/>
              <a:t>By performing a user study, the evaluation goes beyond what is normal for recommender system research. This gives the evaluation more significance and weight. </a:t>
            </a:r>
          </a:p>
          <a:p>
            <a:pPr marL="139700" indent="0">
              <a:buFontTx/>
              <a:buNone/>
            </a:pPr>
            <a:endParaRPr lang="en-US" dirty="0"/>
          </a:p>
          <a:p>
            <a:pPr marL="139700" indent="0">
              <a:buFontTx/>
              <a:buNone/>
            </a:pPr>
            <a:r>
              <a:rPr lang="en-US" dirty="0"/>
              <a:t>The baseline features used in the evaluation include the manual type features tag and genre.</a:t>
            </a:r>
          </a:p>
          <a:p>
            <a:pPr marL="139700" indent="0">
              <a:buFontTx/>
              <a:buNone/>
            </a:pPr>
            <a:r>
              <a:rPr lang="en-US" dirty="0"/>
              <a:t>Also included are subtitles, which is not explored in the research.</a:t>
            </a:r>
          </a:p>
          <a:p>
            <a:pPr marL="139700" indent="0">
              <a:buFontTx/>
              <a:buNone/>
            </a:pPr>
            <a:r>
              <a:rPr lang="en-US" dirty="0"/>
              <a:t>These could be automatically generated through speech recognition techniques.</a:t>
            </a:r>
          </a:p>
        </p:txBody>
      </p:sp>
    </p:spTree>
    <p:extLst>
      <p:ext uri="{BB962C8B-B14F-4D97-AF65-F5344CB8AC3E}">
        <p14:creationId xmlns:p14="http://schemas.microsoft.com/office/powerpoint/2010/main" val="2356244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179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en-US" dirty="0"/>
          </a:p>
          <a:p>
            <a:endParaRPr lang="en-US" dirty="0"/>
          </a:p>
          <a:p>
            <a:r>
              <a:rPr lang="en-US" dirty="0"/>
              <a:t>More explanations</a:t>
            </a:r>
          </a:p>
        </p:txBody>
      </p:sp>
    </p:spTree>
    <p:extLst>
      <p:ext uri="{BB962C8B-B14F-4D97-AF65-F5344CB8AC3E}">
        <p14:creationId xmlns:p14="http://schemas.microsoft.com/office/powerpoint/2010/main" val="965640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err="1"/>
              <a:t>Based</a:t>
            </a:r>
            <a:r>
              <a:rPr lang="nb-NO" dirty="0"/>
              <a:t> </a:t>
            </a:r>
            <a:r>
              <a:rPr lang="nb-NO" dirty="0" err="1"/>
              <a:t>on</a:t>
            </a:r>
            <a:r>
              <a:rPr lang="nb-NO" dirty="0"/>
              <a:t> the </a:t>
            </a:r>
            <a:r>
              <a:rPr lang="nb-NO" dirty="0" err="1"/>
              <a:t>visual</a:t>
            </a:r>
            <a:r>
              <a:rPr lang="nb-NO" dirty="0"/>
              <a:t> </a:t>
            </a:r>
            <a:r>
              <a:rPr lang="nb-NO" dirty="0" err="1"/>
              <a:t>feature</a:t>
            </a:r>
            <a:r>
              <a:rPr lang="nb-NO" dirty="0"/>
              <a:t> </a:t>
            </a:r>
            <a:r>
              <a:rPr lang="nb-NO" dirty="0" err="1"/>
              <a:t>extraction</a:t>
            </a:r>
            <a:r>
              <a:rPr lang="nb-NO" dirty="0"/>
              <a:t>, Two separate </a:t>
            </a:r>
            <a:r>
              <a:rPr lang="nb-NO" dirty="0" err="1"/>
              <a:t>vector</a:t>
            </a:r>
            <a:r>
              <a:rPr lang="nb-NO" dirty="0"/>
              <a:t> </a:t>
            </a:r>
            <a:r>
              <a:rPr lang="nb-NO" dirty="0" err="1"/>
              <a:t>space</a:t>
            </a:r>
            <a:r>
              <a:rPr lang="nb-NO" dirty="0"/>
              <a:t> </a:t>
            </a:r>
            <a:r>
              <a:rPr lang="nb-NO" dirty="0" err="1"/>
              <a:t>models</a:t>
            </a:r>
            <a:r>
              <a:rPr lang="nb-NO" dirty="0"/>
              <a:t> </a:t>
            </a:r>
            <a:r>
              <a:rPr lang="nb-NO" dirty="0" err="1"/>
              <a:t>were</a:t>
            </a:r>
            <a:r>
              <a:rPr lang="nb-NO" dirty="0"/>
              <a:t> </a:t>
            </a:r>
            <a:r>
              <a:rPr lang="nb-NO" dirty="0" err="1"/>
              <a:t>built</a:t>
            </a:r>
            <a:r>
              <a:rPr lang="nb-NO" dirty="0"/>
              <a:t>.</a:t>
            </a:r>
          </a:p>
          <a:p>
            <a:pPr marL="0" lvl="0" indent="0" algn="l" rtl="0">
              <a:spcBef>
                <a:spcPts val="0"/>
              </a:spcBef>
              <a:spcAft>
                <a:spcPts val="0"/>
              </a:spcAft>
              <a:buNone/>
            </a:pPr>
            <a:r>
              <a:rPr lang="nb-NO" dirty="0"/>
              <a:t>One </a:t>
            </a:r>
            <a:r>
              <a:rPr lang="nb-NO" dirty="0" err="1"/>
              <a:t>considering</a:t>
            </a:r>
            <a:r>
              <a:rPr lang="nb-NO" dirty="0"/>
              <a:t> the </a:t>
            </a:r>
            <a:r>
              <a:rPr lang="nb-NO" dirty="0" err="1"/>
              <a:t>frequency</a:t>
            </a:r>
            <a:r>
              <a:rPr lang="nb-NO" dirty="0"/>
              <a:t> </a:t>
            </a:r>
            <a:r>
              <a:rPr lang="nb-NO" dirty="0" err="1"/>
              <a:t>of</a:t>
            </a:r>
            <a:r>
              <a:rPr lang="nb-NO" dirty="0"/>
              <a:t> </a:t>
            </a:r>
            <a:r>
              <a:rPr lang="nb-NO" dirty="0" err="1"/>
              <a:t>each</a:t>
            </a:r>
            <a:r>
              <a:rPr lang="nb-NO" dirty="0"/>
              <a:t> </a:t>
            </a:r>
            <a:r>
              <a:rPr lang="nb-NO" dirty="0" err="1"/>
              <a:t>predicted</a:t>
            </a:r>
            <a:r>
              <a:rPr lang="nb-NO" dirty="0"/>
              <a:t> </a:t>
            </a:r>
            <a:r>
              <a:rPr lang="nb-NO" dirty="0" err="1"/>
              <a:t>label</a:t>
            </a:r>
            <a:r>
              <a:rPr lang="nb-NO" dirty="0"/>
              <a:t> per </a:t>
            </a:r>
            <a:r>
              <a:rPr lang="nb-NO" dirty="0" err="1"/>
              <a:t>movie</a:t>
            </a:r>
            <a:r>
              <a:rPr lang="nb-NO" dirty="0"/>
              <a:t>, </a:t>
            </a:r>
            <a:r>
              <a:rPr lang="nb-NO" dirty="0" err="1"/>
              <a:t>using</a:t>
            </a:r>
            <a:r>
              <a:rPr lang="nb-NO" dirty="0"/>
              <a:t> TF-IDF. </a:t>
            </a:r>
          </a:p>
          <a:p>
            <a:pPr marL="0" lvl="0" indent="0" algn="l" rtl="0">
              <a:spcBef>
                <a:spcPts val="0"/>
              </a:spcBef>
              <a:spcAft>
                <a:spcPts val="0"/>
              </a:spcAft>
              <a:buNone/>
            </a:pPr>
            <a:r>
              <a:rPr lang="nb-NO" dirty="0"/>
              <a:t>The </a:t>
            </a:r>
            <a:r>
              <a:rPr lang="nb-NO" dirty="0" err="1"/>
              <a:t>other</a:t>
            </a:r>
            <a:r>
              <a:rPr lang="nb-NO" dirty="0"/>
              <a:t> </a:t>
            </a:r>
            <a:r>
              <a:rPr lang="nb-NO" dirty="0" err="1"/>
              <a:t>using</a:t>
            </a:r>
            <a:r>
              <a:rPr lang="nb-NO" dirty="0"/>
              <a:t> the </a:t>
            </a:r>
            <a:r>
              <a:rPr lang="nb-NO" dirty="0" err="1"/>
              <a:t>aggregated</a:t>
            </a:r>
            <a:r>
              <a:rPr lang="nb-NO" dirty="0"/>
              <a:t> </a:t>
            </a:r>
            <a:r>
              <a:rPr lang="nb-NO" dirty="0" err="1"/>
              <a:t>confidence</a:t>
            </a:r>
            <a:r>
              <a:rPr lang="nb-NO" dirty="0"/>
              <a:t> </a:t>
            </a:r>
            <a:r>
              <a:rPr lang="nb-NO" dirty="0" err="1"/>
              <a:t>of</a:t>
            </a:r>
            <a:r>
              <a:rPr lang="nb-NO" dirty="0"/>
              <a:t> </a:t>
            </a:r>
            <a:r>
              <a:rPr lang="nb-NO" dirty="0" err="1"/>
              <a:t>each</a:t>
            </a:r>
            <a:r>
              <a:rPr lang="nb-NO" dirty="0"/>
              <a:t> </a:t>
            </a:r>
            <a:r>
              <a:rPr lang="nb-NO" dirty="0" err="1"/>
              <a:t>predicted</a:t>
            </a:r>
            <a:r>
              <a:rPr lang="nb-NO" dirty="0"/>
              <a:t> </a:t>
            </a:r>
            <a:r>
              <a:rPr lang="nb-NO" dirty="0" err="1"/>
              <a:t>label</a:t>
            </a:r>
            <a:r>
              <a:rPr lang="nb-NO" dirty="0"/>
              <a:t>.</a:t>
            </a:r>
          </a:p>
          <a:p>
            <a:pPr marL="0" lvl="0" indent="0" algn="l" rtl="0">
              <a:spcBef>
                <a:spcPts val="0"/>
              </a:spcBef>
              <a:spcAft>
                <a:spcPts val="0"/>
              </a:spcAft>
              <a:buNone/>
            </a:pPr>
            <a:r>
              <a:rPr lang="nb-NO" dirty="0" err="1"/>
              <a:t>These</a:t>
            </a:r>
            <a:r>
              <a:rPr lang="nb-NO" dirty="0"/>
              <a:t> two </a:t>
            </a:r>
            <a:r>
              <a:rPr lang="nb-NO" dirty="0" err="1"/>
              <a:t>are</a:t>
            </a:r>
            <a:r>
              <a:rPr lang="nb-NO" dirty="0"/>
              <a:t> </a:t>
            </a:r>
            <a:r>
              <a:rPr lang="nb-NO" dirty="0" err="1"/>
              <a:t>distinguished</a:t>
            </a:r>
            <a:r>
              <a:rPr lang="nb-NO" dirty="0"/>
              <a:t> by </a:t>
            </a:r>
            <a:r>
              <a:rPr lang="nb-NO" dirty="0" err="1"/>
              <a:t>using</a:t>
            </a:r>
            <a:r>
              <a:rPr lang="nb-NO" dirty="0"/>
              <a:t> f for </a:t>
            </a:r>
            <a:r>
              <a:rPr lang="nb-NO" dirty="0" err="1"/>
              <a:t>frequency</a:t>
            </a:r>
            <a:r>
              <a:rPr lang="nb-NO" dirty="0"/>
              <a:t> and c for </a:t>
            </a:r>
            <a:r>
              <a:rPr lang="nb-NO" dirty="0" err="1"/>
              <a:t>confidence</a:t>
            </a:r>
            <a:r>
              <a:rPr lang="nb-NO" dirty="0"/>
              <a:t> as </a:t>
            </a:r>
            <a:r>
              <a:rPr lang="nb-NO" dirty="0" err="1"/>
              <a:t>suffix</a:t>
            </a:r>
            <a:r>
              <a:rPr lang="nb-NO" dirty="0"/>
              <a:t>.</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a:t>A </a:t>
            </a:r>
            <a:r>
              <a:rPr lang="nb-NO" dirty="0" err="1"/>
              <a:t>vector</a:t>
            </a:r>
            <a:r>
              <a:rPr lang="nb-NO" dirty="0"/>
              <a:t> </a:t>
            </a:r>
            <a:r>
              <a:rPr lang="nb-NO" dirty="0" err="1"/>
              <a:t>space</a:t>
            </a:r>
            <a:r>
              <a:rPr lang="nb-NO" dirty="0"/>
              <a:t> </a:t>
            </a:r>
            <a:r>
              <a:rPr lang="nb-NO" dirty="0" err="1"/>
              <a:t>model</a:t>
            </a:r>
            <a:r>
              <a:rPr lang="nb-NO" dirty="0"/>
              <a:t> </a:t>
            </a:r>
            <a:r>
              <a:rPr lang="nb-NO" dirty="0" err="1"/>
              <a:t>based</a:t>
            </a:r>
            <a:r>
              <a:rPr lang="nb-NO" dirty="0"/>
              <a:t> </a:t>
            </a:r>
            <a:r>
              <a:rPr lang="nb-NO" dirty="0" err="1"/>
              <a:t>on</a:t>
            </a:r>
            <a:r>
              <a:rPr lang="nb-NO" dirty="0"/>
              <a:t> </a:t>
            </a:r>
            <a:r>
              <a:rPr lang="nb-NO" dirty="0" err="1"/>
              <a:t>subtitles</a:t>
            </a:r>
            <a:r>
              <a:rPr lang="nb-NO" dirty="0"/>
              <a:t> </a:t>
            </a:r>
            <a:r>
              <a:rPr lang="nb-NO" dirty="0" err="1"/>
              <a:t>was</a:t>
            </a:r>
            <a:r>
              <a:rPr lang="nb-NO" dirty="0"/>
              <a:t> </a:t>
            </a:r>
            <a:r>
              <a:rPr lang="nb-NO" dirty="0" err="1"/>
              <a:t>built</a:t>
            </a:r>
            <a:r>
              <a:rPr lang="nb-NO" dirty="0"/>
              <a:t> by pre-</a:t>
            </a:r>
            <a:r>
              <a:rPr lang="nb-NO" dirty="0" err="1"/>
              <a:t>processing</a:t>
            </a:r>
            <a:r>
              <a:rPr lang="nb-NO" dirty="0"/>
              <a:t> </a:t>
            </a:r>
            <a:r>
              <a:rPr lang="nb-NO" dirty="0" err="1"/>
              <a:t>subtitle</a:t>
            </a:r>
            <a:r>
              <a:rPr lang="nb-NO" dirty="0"/>
              <a:t> data for </a:t>
            </a:r>
            <a:r>
              <a:rPr lang="nb-NO" dirty="0" err="1"/>
              <a:t>each</a:t>
            </a:r>
            <a:r>
              <a:rPr lang="nb-NO" dirty="0"/>
              <a:t> </a:t>
            </a:r>
            <a:r>
              <a:rPr lang="nb-NO" dirty="0" err="1"/>
              <a:t>movie</a:t>
            </a:r>
            <a:r>
              <a:rPr lang="nb-NO" dirty="0"/>
              <a:t> and applying TF-IDF.</a:t>
            </a:r>
          </a:p>
          <a:p>
            <a:pPr marL="0" lvl="0" indent="0" algn="l" rtl="0">
              <a:spcBef>
                <a:spcPts val="0"/>
              </a:spcBef>
              <a:spcAft>
                <a:spcPts val="0"/>
              </a:spcAft>
              <a:buNone/>
            </a:pPr>
            <a:r>
              <a:rPr lang="nb-NO" dirty="0" err="1"/>
              <a:t>Vector</a:t>
            </a:r>
            <a:r>
              <a:rPr lang="nb-NO" dirty="0"/>
              <a:t> </a:t>
            </a:r>
            <a:r>
              <a:rPr lang="nb-NO" dirty="0" err="1"/>
              <a:t>space</a:t>
            </a:r>
            <a:r>
              <a:rPr lang="nb-NO" dirty="0"/>
              <a:t> </a:t>
            </a:r>
            <a:r>
              <a:rPr lang="nb-NO" dirty="0" err="1"/>
              <a:t>models</a:t>
            </a:r>
            <a:r>
              <a:rPr lang="nb-NO" dirty="0"/>
              <a:t> for the manual </a:t>
            </a:r>
            <a:r>
              <a:rPr lang="nb-NO" dirty="0" err="1"/>
              <a:t>features</a:t>
            </a:r>
            <a:r>
              <a:rPr lang="nb-NO" dirty="0"/>
              <a:t> genre and tag </a:t>
            </a:r>
            <a:r>
              <a:rPr lang="nb-NO" dirty="0" err="1"/>
              <a:t>were</a:t>
            </a:r>
            <a:r>
              <a:rPr lang="nb-NO" dirty="0"/>
              <a:t> </a:t>
            </a:r>
            <a:r>
              <a:rPr lang="nb-NO" dirty="0" err="1"/>
              <a:t>built</a:t>
            </a:r>
            <a:r>
              <a:rPr lang="nb-NO" dirty="0"/>
              <a:t> from </a:t>
            </a:r>
            <a:r>
              <a:rPr lang="nb-NO" dirty="0" err="1"/>
              <a:t>MovieLens</a:t>
            </a:r>
            <a:r>
              <a:rPr lang="nb-NO" dirty="0"/>
              <a:t> data. </a:t>
            </a:r>
          </a:p>
          <a:p>
            <a:pPr marL="0" lvl="0" indent="0" algn="l" rtl="0">
              <a:spcBef>
                <a:spcPts val="0"/>
              </a:spcBef>
              <a:spcAft>
                <a:spcPts val="0"/>
              </a:spcAft>
              <a:buNone/>
            </a:pPr>
            <a:r>
              <a:rPr lang="nb-NO" dirty="0" err="1"/>
              <a:t>Interaction</a:t>
            </a:r>
            <a:r>
              <a:rPr lang="nb-NO" dirty="0"/>
              <a:t> data </a:t>
            </a:r>
            <a:r>
              <a:rPr lang="nb-NO" dirty="0" err="1"/>
              <a:t>was</a:t>
            </a:r>
            <a:r>
              <a:rPr lang="nb-NO" dirty="0"/>
              <a:t> </a:t>
            </a:r>
            <a:r>
              <a:rPr lang="nb-NO" dirty="0" err="1"/>
              <a:t>also</a:t>
            </a:r>
            <a:r>
              <a:rPr lang="nb-NO" dirty="0"/>
              <a:t> </a:t>
            </a:r>
            <a:r>
              <a:rPr lang="nb-NO" dirty="0" err="1"/>
              <a:t>collected</a:t>
            </a:r>
            <a:r>
              <a:rPr lang="nb-NO" dirty="0"/>
              <a:t> from </a:t>
            </a:r>
            <a:r>
              <a:rPr lang="nb-NO" dirty="0" err="1"/>
              <a:t>MovieLens</a:t>
            </a:r>
            <a:r>
              <a:rPr lang="nb-NO" dirty="0"/>
              <a:t>, </a:t>
            </a:r>
            <a:r>
              <a:rPr lang="nb-NO" dirty="0" err="1"/>
              <a:t>split</a:t>
            </a:r>
            <a:r>
              <a:rPr lang="nb-NO" dirty="0"/>
              <a:t> </a:t>
            </a:r>
            <a:r>
              <a:rPr lang="nb-NO" dirty="0" err="1"/>
              <a:t>with</a:t>
            </a:r>
            <a:r>
              <a:rPr lang="nb-NO" dirty="0"/>
              <a:t> 80% </a:t>
            </a:r>
            <a:r>
              <a:rPr lang="nb-NO" dirty="0" err="1"/>
              <a:t>being</a:t>
            </a:r>
            <a:r>
              <a:rPr lang="nb-NO" dirty="0"/>
              <a:t> used for training the hybrid </a:t>
            </a:r>
            <a:r>
              <a:rPr lang="nb-NO" dirty="0" err="1"/>
              <a:t>models</a:t>
            </a:r>
            <a:r>
              <a:rPr lang="nb-NO" dirty="0"/>
              <a:t> and 20% for testing.</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Each</a:t>
            </a:r>
            <a:r>
              <a:rPr lang="nb-NO" dirty="0"/>
              <a:t> </a:t>
            </a:r>
            <a:r>
              <a:rPr lang="nb-NO" dirty="0" err="1"/>
              <a:t>of</a:t>
            </a:r>
            <a:r>
              <a:rPr lang="nb-NO" dirty="0"/>
              <a:t> </a:t>
            </a:r>
            <a:r>
              <a:rPr lang="nb-NO" dirty="0" err="1"/>
              <a:t>these</a:t>
            </a:r>
            <a:r>
              <a:rPr lang="nb-NO" dirty="0"/>
              <a:t> 4 </a:t>
            </a:r>
            <a:r>
              <a:rPr lang="nb-NO" dirty="0" err="1"/>
              <a:t>vector</a:t>
            </a:r>
            <a:r>
              <a:rPr lang="nb-NO" dirty="0"/>
              <a:t> </a:t>
            </a:r>
            <a:r>
              <a:rPr lang="nb-NO" dirty="0" err="1"/>
              <a:t>space</a:t>
            </a:r>
            <a:r>
              <a:rPr lang="nb-NO" dirty="0"/>
              <a:t> </a:t>
            </a:r>
            <a:r>
              <a:rPr lang="nb-NO" dirty="0" err="1"/>
              <a:t>models</a:t>
            </a:r>
            <a:r>
              <a:rPr lang="nb-NO" dirty="0"/>
              <a:t> </a:t>
            </a:r>
            <a:r>
              <a:rPr lang="nb-NO" dirty="0" err="1"/>
              <a:t>were</a:t>
            </a:r>
            <a:r>
              <a:rPr lang="nb-NO" dirty="0"/>
              <a:t> used in combination </a:t>
            </a:r>
            <a:r>
              <a:rPr lang="nb-NO" dirty="0" err="1"/>
              <a:t>with</a:t>
            </a:r>
            <a:r>
              <a:rPr lang="nb-NO" dirty="0"/>
              <a:t> the </a:t>
            </a:r>
            <a:r>
              <a:rPr lang="nb-NO" dirty="0" err="1"/>
              <a:t>interaction</a:t>
            </a:r>
            <a:r>
              <a:rPr lang="nb-NO" dirty="0"/>
              <a:t> data to </a:t>
            </a:r>
            <a:r>
              <a:rPr lang="nb-NO" dirty="0" err="1"/>
              <a:t>train</a:t>
            </a:r>
            <a:r>
              <a:rPr lang="nb-NO" dirty="0"/>
              <a:t> the hybrid </a:t>
            </a:r>
            <a:r>
              <a:rPr lang="nb-NO" dirty="0" err="1"/>
              <a:t>recommender</a:t>
            </a:r>
            <a:r>
              <a:rPr lang="nb-NO" dirty="0"/>
              <a:t> </a:t>
            </a:r>
            <a:r>
              <a:rPr lang="nb-NO" dirty="0" err="1"/>
              <a:t>models</a:t>
            </a:r>
            <a:r>
              <a:rPr lang="nb-NO" dirty="0"/>
              <a:t> </a:t>
            </a:r>
            <a:r>
              <a:rPr lang="nb-NO" dirty="0" err="1"/>
              <a:t>that</a:t>
            </a:r>
            <a:r>
              <a:rPr lang="nb-NO" dirty="0"/>
              <a:t> </a:t>
            </a:r>
            <a:r>
              <a:rPr lang="nb-NO" dirty="0" err="1"/>
              <a:t>were</a:t>
            </a:r>
            <a:r>
              <a:rPr lang="nb-NO" dirty="0"/>
              <a:t> used in the </a:t>
            </a:r>
            <a:r>
              <a:rPr lang="nb-NO" dirty="0" err="1"/>
              <a:t>experiments</a:t>
            </a:r>
            <a:r>
              <a:rPr lang="nb-NO" dirty="0"/>
              <a:t>.</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a:t>(4 </a:t>
            </a:r>
            <a:r>
              <a:rPr lang="nb-NO" dirty="0" err="1"/>
              <a:t>mill</a:t>
            </a:r>
            <a:r>
              <a:rPr lang="nb-NO" dirty="0"/>
              <a:t>+ </a:t>
            </a:r>
            <a:r>
              <a:rPr lang="nb-NO" dirty="0" err="1"/>
              <a:t>ratings</a:t>
            </a:r>
            <a:r>
              <a:rPr lang="nb-NO" dirty="0"/>
              <a:t>, 69k </a:t>
            </a:r>
            <a:r>
              <a:rPr lang="nb-NO" dirty="0" err="1"/>
              <a:t>users</a:t>
            </a:r>
            <a:r>
              <a:rPr lang="nb-NO" dirty="0"/>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r>
              <a:rPr lang="en-US" dirty="0"/>
              <a:t>Here is the formal definition of the recommender model, for future reference. The model is implemented in the </a:t>
            </a:r>
            <a:r>
              <a:rPr lang="en-US" dirty="0" err="1"/>
              <a:t>LightFM</a:t>
            </a:r>
            <a:r>
              <a:rPr lang="en-US" dirty="0"/>
              <a:t> library, and is an extension of matrix factorization.</a:t>
            </a:r>
          </a:p>
        </p:txBody>
      </p:sp>
    </p:spTree>
    <p:extLst>
      <p:ext uri="{BB962C8B-B14F-4D97-AF65-F5344CB8AC3E}">
        <p14:creationId xmlns:p14="http://schemas.microsoft.com/office/powerpoint/2010/main" val="2741217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r>
              <a:rPr lang="en-US" dirty="0"/>
              <a:t>I considered three different loss functions for all the datasets because of the difference in nature of the data, which might be affected by choice of loss function.</a:t>
            </a:r>
          </a:p>
        </p:txBody>
      </p:sp>
    </p:spTree>
    <p:extLst>
      <p:ext uri="{BB962C8B-B14F-4D97-AF65-F5344CB8AC3E}">
        <p14:creationId xmlns:p14="http://schemas.microsoft.com/office/powerpoint/2010/main" val="3819954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For the </a:t>
            </a:r>
            <a:r>
              <a:rPr lang="nb-NO" dirty="0" err="1"/>
              <a:t>user</a:t>
            </a:r>
            <a:r>
              <a:rPr lang="nb-NO" dirty="0"/>
              <a:t> </a:t>
            </a:r>
            <a:r>
              <a:rPr lang="nb-NO" dirty="0" err="1"/>
              <a:t>study</a:t>
            </a:r>
            <a:r>
              <a:rPr lang="nb-NO" dirty="0"/>
              <a:t> I </a:t>
            </a:r>
            <a:r>
              <a:rPr lang="nb-NO" dirty="0" err="1"/>
              <a:t>developed</a:t>
            </a:r>
            <a:r>
              <a:rPr lang="nb-NO" dirty="0"/>
              <a:t> a web-</a:t>
            </a:r>
            <a:r>
              <a:rPr lang="nb-NO" dirty="0" err="1"/>
              <a:t>based</a:t>
            </a:r>
            <a:r>
              <a:rPr lang="nb-NO" dirty="0"/>
              <a:t> </a:t>
            </a:r>
            <a:r>
              <a:rPr lang="nb-NO" dirty="0" err="1"/>
              <a:t>framework</a:t>
            </a:r>
            <a:r>
              <a:rPr lang="nb-NO" dirty="0"/>
              <a:t> for </a:t>
            </a:r>
            <a:r>
              <a:rPr lang="nb-NO" dirty="0" err="1"/>
              <a:t>evaluation</a:t>
            </a:r>
            <a:r>
              <a:rPr lang="nb-NO" dirty="0"/>
              <a:t> </a:t>
            </a:r>
            <a:r>
              <a:rPr lang="nb-NO" dirty="0" err="1"/>
              <a:t>of</a:t>
            </a:r>
            <a:r>
              <a:rPr lang="nb-NO" dirty="0"/>
              <a:t> Movie </a:t>
            </a:r>
            <a:r>
              <a:rPr lang="nb-NO" dirty="0" err="1"/>
              <a:t>recommender</a:t>
            </a:r>
            <a:r>
              <a:rPr lang="nb-NO" dirty="0"/>
              <a:t> systems.</a:t>
            </a:r>
          </a:p>
          <a:p>
            <a:pPr marL="0" lvl="0" indent="0" algn="l" rtl="0">
              <a:spcBef>
                <a:spcPts val="0"/>
              </a:spcBef>
              <a:spcAft>
                <a:spcPts val="0"/>
              </a:spcAft>
              <a:buNone/>
            </a:pPr>
            <a:r>
              <a:rPr lang="nb-NO" dirty="0"/>
              <a:t>I </a:t>
            </a:r>
            <a:r>
              <a:rPr lang="nb-NO" dirty="0" err="1"/>
              <a:t>will</a:t>
            </a:r>
            <a:r>
              <a:rPr lang="nb-NO" dirty="0"/>
              <a:t> </a:t>
            </a:r>
            <a:r>
              <a:rPr lang="nb-NO" dirty="0" err="1"/>
              <a:t>now</a:t>
            </a:r>
            <a:r>
              <a:rPr lang="nb-NO" dirty="0"/>
              <a:t> </a:t>
            </a:r>
            <a:r>
              <a:rPr lang="nb-NO" dirty="0" err="1"/>
              <a:t>go</a:t>
            </a:r>
            <a:r>
              <a:rPr lang="nb-NO" dirty="0"/>
              <a:t> </a:t>
            </a:r>
            <a:r>
              <a:rPr lang="nb-NO" dirty="0" err="1"/>
              <a:t>through</a:t>
            </a:r>
            <a:r>
              <a:rPr lang="nb-NO" dirty="0"/>
              <a:t> </a:t>
            </a:r>
            <a:r>
              <a:rPr lang="nb-NO" dirty="0" err="1"/>
              <a:t>some</a:t>
            </a:r>
            <a:r>
              <a:rPr lang="nb-NO" dirty="0"/>
              <a:t> </a:t>
            </a:r>
            <a:r>
              <a:rPr lang="nb-NO" dirty="0" err="1"/>
              <a:t>animated</a:t>
            </a:r>
            <a:r>
              <a:rPr lang="nb-NO" dirty="0"/>
              <a:t> slides to </a:t>
            </a:r>
            <a:r>
              <a:rPr lang="nb-NO" dirty="0" err="1"/>
              <a:t>demonstrate</a:t>
            </a:r>
            <a:r>
              <a:rPr lang="nb-NO" dirty="0"/>
              <a:t> the </a:t>
            </a:r>
            <a:r>
              <a:rPr lang="nb-NO" dirty="0" err="1"/>
              <a:t>setup</a:t>
            </a:r>
            <a:r>
              <a:rPr lang="nb-NO" dirty="0"/>
              <a:t> </a:t>
            </a:r>
            <a:r>
              <a:rPr lang="nb-NO" dirty="0" err="1"/>
              <a:t>of</a:t>
            </a:r>
            <a:r>
              <a:rPr lang="nb-NO" dirty="0"/>
              <a:t> the </a:t>
            </a:r>
            <a:r>
              <a:rPr lang="nb-NO" dirty="0" err="1"/>
              <a:t>user-study</a:t>
            </a:r>
            <a:r>
              <a:rPr lang="nb-NO"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10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76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227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6214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b-NO" dirty="0"/>
              <a:t>3 lists </a:t>
            </a:r>
            <a:r>
              <a:rPr lang="nb-NO" dirty="0" err="1"/>
              <a:t>of</a:t>
            </a:r>
            <a:r>
              <a:rPr lang="nb-NO" dirty="0"/>
              <a:t> </a:t>
            </a:r>
            <a:r>
              <a:rPr lang="nb-NO" dirty="0" err="1"/>
              <a:t>recommendations</a:t>
            </a:r>
            <a:r>
              <a:rPr lang="nb-NO" dirty="0"/>
              <a:t> </a:t>
            </a:r>
            <a:r>
              <a:rPr lang="nb-NO" dirty="0" err="1"/>
              <a:t>are</a:t>
            </a:r>
            <a:r>
              <a:rPr lang="nb-NO" dirty="0"/>
              <a:t> </a:t>
            </a:r>
            <a:r>
              <a:rPr lang="nb-NO" dirty="0" err="1"/>
              <a:t>generated</a:t>
            </a:r>
            <a:r>
              <a:rPr lang="nb-NO" dirty="0"/>
              <a:t> – </a:t>
            </a:r>
            <a:r>
              <a:rPr lang="nb-NO" dirty="0" err="1"/>
              <a:t>based</a:t>
            </a:r>
            <a:r>
              <a:rPr lang="nb-NO" dirty="0"/>
              <a:t> </a:t>
            </a:r>
            <a:r>
              <a:rPr lang="nb-NO" dirty="0" err="1"/>
              <a:t>onr</a:t>
            </a:r>
            <a:r>
              <a:rPr lang="nb-NO" dirty="0"/>
              <a:t> </a:t>
            </a:r>
            <a:r>
              <a:rPr lang="nb-NO" dirty="0" err="1"/>
              <a:t>visual</a:t>
            </a:r>
            <a:r>
              <a:rPr lang="nb-NO" dirty="0"/>
              <a:t>, </a:t>
            </a:r>
            <a:r>
              <a:rPr lang="nb-NO" dirty="0" err="1"/>
              <a:t>subtitle</a:t>
            </a:r>
            <a:r>
              <a:rPr lang="nb-NO" dirty="0"/>
              <a:t>, and tag</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a:t>2 lists – </a:t>
            </a:r>
            <a:r>
              <a:rPr lang="nb-NO" dirty="0" err="1"/>
              <a:t>Randomly</a:t>
            </a:r>
            <a:r>
              <a:rPr lang="nb-NO" dirty="0"/>
              <a:t> </a:t>
            </a:r>
            <a:r>
              <a:rPr lang="nb-NO" dirty="0" err="1"/>
              <a:t>selected</a:t>
            </a:r>
            <a:r>
              <a:rPr lang="nb-NO" dirty="0"/>
              <a:t> to be </a:t>
            </a:r>
            <a:r>
              <a:rPr lang="nb-NO" dirty="0" err="1"/>
              <a:t>compared</a:t>
            </a:r>
            <a:r>
              <a:rPr lang="nb-NO" dirty="0"/>
              <a:t> by the </a:t>
            </a:r>
            <a:r>
              <a:rPr lang="nb-NO" dirty="0" err="1"/>
              <a:t>user</a:t>
            </a:r>
            <a:endParaRPr lang="nb-NO" dirty="0"/>
          </a:p>
        </p:txBody>
      </p:sp>
    </p:spTree>
    <p:extLst>
      <p:ext uri="{BB962C8B-B14F-4D97-AF65-F5344CB8AC3E}">
        <p14:creationId xmlns:p14="http://schemas.microsoft.com/office/powerpoint/2010/main" val="795044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530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759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c85883115e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c85883115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3515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In this table you see the results of the offline evaluation.</a:t>
            </a:r>
          </a:p>
          <a:p>
            <a:pPr marL="139700" indent="0">
              <a:buNone/>
            </a:pPr>
            <a:r>
              <a:rPr lang="en-US" dirty="0"/>
              <a:t>We see that the manual features are outperformed by automatic features by a pretty wide margin. </a:t>
            </a:r>
          </a:p>
          <a:p>
            <a:pPr marL="139700" indent="0">
              <a:buNone/>
            </a:pPr>
            <a:endParaRPr lang="en-US" dirty="0"/>
          </a:p>
          <a:p>
            <a:pPr marL="139700" indent="0">
              <a:buNone/>
            </a:pPr>
            <a:r>
              <a:rPr lang="en-US" dirty="0"/>
              <a:t>Looking at the results for the visual features – </a:t>
            </a:r>
            <a:r>
              <a:rPr lang="en-US" dirty="0" err="1"/>
              <a:t>DeepCineProp</a:t>
            </a:r>
            <a:r>
              <a:rPr lang="en-US" dirty="0"/>
              <a:t>-c and </a:t>
            </a:r>
            <a:r>
              <a:rPr lang="en-US" dirty="0" err="1"/>
              <a:t>DeepCineProp</a:t>
            </a:r>
            <a:r>
              <a:rPr lang="en-US" dirty="0"/>
              <a:t>-f </a:t>
            </a:r>
            <a:r>
              <a:rPr lang="en-US" dirty="0">
                <a:sym typeface="Wingdings" panose="05000000000000000000" pitchFamily="2" charset="2"/>
              </a:rPr>
              <a:t> </a:t>
            </a:r>
            <a:r>
              <a:rPr lang="en-US" dirty="0" err="1">
                <a:sym typeface="Wingdings" panose="05000000000000000000" pitchFamily="2" charset="2"/>
              </a:rPr>
              <a:t>DeepCineProp</a:t>
            </a:r>
            <a:r>
              <a:rPr lang="en-US" dirty="0">
                <a:sym typeface="Wingdings" panose="05000000000000000000" pitchFamily="2" charset="2"/>
              </a:rPr>
              <a:t>-f is slightly better.</a:t>
            </a:r>
          </a:p>
          <a:p>
            <a:pPr marL="139700" indent="0">
              <a:buNone/>
            </a:pPr>
            <a:r>
              <a:rPr lang="en-US" dirty="0">
                <a:sym typeface="Wingdings" panose="05000000000000000000" pitchFamily="2" charset="2"/>
              </a:rPr>
              <a:t>But we see that subtitles comes out on top for all considered metrics.</a:t>
            </a:r>
            <a:endParaRPr lang="en-US" dirty="0"/>
          </a:p>
        </p:txBody>
      </p:sp>
    </p:spTree>
    <p:extLst>
      <p:ext uri="{BB962C8B-B14F-4D97-AF65-F5344CB8AC3E}">
        <p14:creationId xmlns:p14="http://schemas.microsoft.com/office/powerpoint/2010/main" val="1867135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The results from the user study show that similarly to the offline evaluation, accuracy for visual features are better than tags.</a:t>
            </a:r>
          </a:p>
          <a:p>
            <a:pPr marL="139700" indent="0">
              <a:buNone/>
            </a:pPr>
            <a:r>
              <a:rPr lang="en-US" dirty="0"/>
              <a:t>Perceived diversity, personalization, and satisfaction is also higher for visual features.</a:t>
            </a:r>
          </a:p>
          <a:p>
            <a:pPr marL="139700" indent="0">
              <a:buNone/>
            </a:pPr>
            <a:endParaRPr lang="en-US" dirty="0"/>
          </a:p>
          <a:p>
            <a:pPr marL="139700" indent="0">
              <a:buNone/>
            </a:pPr>
            <a:r>
              <a:rPr lang="en-US" dirty="0"/>
              <a:t>The only metric where tag outperforms visual is novelty </a:t>
            </a:r>
            <a:r>
              <a:rPr lang="en-US" dirty="0">
                <a:sym typeface="Wingdings" panose="05000000000000000000" pitchFamily="2" charset="2"/>
              </a:rPr>
              <a:t> could be expected because novelty is negatively correlated with accuracy in user studies from the literature.</a:t>
            </a:r>
            <a:endParaRPr lang="en-US" dirty="0"/>
          </a:p>
        </p:txBody>
      </p:sp>
    </p:spTree>
    <p:extLst>
      <p:ext uri="{BB962C8B-B14F-4D97-AF65-F5344CB8AC3E}">
        <p14:creationId xmlns:p14="http://schemas.microsoft.com/office/powerpoint/2010/main" val="1020259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The comparison between recommendations based on visual features and subtitles also correspond to the offline evaluation when it comes to accuracy. </a:t>
            </a:r>
          </a:p>
          <a:p>
            <a:pPr marL="139700" indent="0">
              <a:buNone/>
            </a:pPr>
            <a:r>
              <a:rPr lang="en-US" dirty="0" err="1"/>
              <a:t>CineSub</a:t>
            </a:r>
            <a:r>
              <a:rPr lang="en-US" dirty="0"/>
              <a:t> recommendations are also preferred by most when it comes to personalization and satisfaction.</a:t>
            </a:r>
          </a:p>
          <a:p>
            <a:pPr marL="139700" indent="0">
              <a:buNone/>
            </a:pPr>
            <a:r>
              <a:rPr lang="en-US" dirty="0"/>
              <a:t>However, </a:t>
            </a:r>
            <a:r>
              <a:rPr lang="en-US" dirty="0" err="1"/>
              <a:t>DeepCineProp</a:t>
            </a:r>
            <a:r>
              <a:rPr lang="en-US" dirty="0"/>
              <a:t> again outscores the baseline for perceived diversity.</a:t>
            </a:r>
          </a:p>
          <a:p>
            <a:pPr marL="139700" indent="0">
              <a:buNone/>
            </a:pPr>
            <a:endParaRPr lang="en-US" dirty="0"/>
          </a:p>
        </p:txBody>
      </p:sp>
    </p:spTree>
    <p:extLst>
      <p:ext uri="{BB962C8B-B14F-4D97-AF65-F5344CB8AC3E}">
        <p14:creationId xmlns:p14="http://schemas.microsoft.com/office/powerpoint/2010/main" val="3429955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In the comparison between </a:t>
            </a:r>
            <a:r>
              <a:rPr lang="en-US" dirty="0" err="1"/>
              <a:t>CineSub</a:t>
            </a:r>
            <a:r>
              <a:rPr lang="en-US" dirty="0"/>
              <a:t> and tag-based recommendations, tag is massively outperformed on perceived accuracy, personalization, and satisfaction. For perceived diversity and novelty, however, tag achieves much better results than </a:t>
            </a:r>
            <a:r>
              <a:rPr lang="en-US" dirty="0" err="1"/>
              <a:t>CineSub</a:t>
            </a:r>
            <a:r>
              <a:rPr lang="en-US" dirty="0"/>
              <a:t>.</a:t>
            </a:r>
          </a:p>
        </p:txBody>
      </p:sp>
    </p:spTree>
    <p:extLst>
      <p:ext uri="{BB962C8B-B14F-4D97-AF65-F5344CB8AC3E}">
        <p14:creationId xmlns:p14="http://schemas.microsoft.com/office/powerpoint/2010/main" val="2294958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When analyzing the results, users were divided into three clusters based on their personality.</a:t>
            </a:r>
          </a:p>
          <a:p>
            <a:pPr marL="139700" indent="0">
              <a:buNone/>
            </a:pPr>
            <a:r>
              <a:rPr lang="en-US" dirty="0"/>
              <a:t>When doing this, it was found that the group of users that were more emotionally stable were more likely to prefer visual feature-based recommendations over the other baselines. </a:t>
            </a:r>
          </a:p>
          <a:p>
            <a:pPr marL="139700" indent="0">
              <a:buNone/>
            </a:pPr>
            <a:r>
              <a:rPr lang="en-US" dirty="0"/>
              <a:t>This could actually be expected since </a:t>
            </a:r>
            <a:r>
              <a:rPr lang="en-US" dirty="0" err="1"/>
              <a:t>DeepCineProp</a:t>
            </a:r>
            <a:r>
              <a:rPr lang="en-US" dirty="0"/>
              <a:t> gave the most diverse recommendations and previous work show that neuroticism is negatively correlated with diversity. </a:t>
            </a:r>
          </a:p>
        </p:txBody>
      </p:sp>
    </p:spTree>
    <p:extLst>
      <p:ext uri="{BB962C8B-B14F-4D97-AF65-F5344CB8AC3E}">
        <p14:creationId xmlns:p14="http://schemas.microsoft.com/office/powerpoint/2010/main" val="4002794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r>
              <a:rPr lang="en-US" dirty="0"/>
              <a:t>Proposed framework score: 77.3</a:t>
            </a:r>
          </a:p>
          <a:p>
            <a:r>
              <a:rPr lang="en-US" dirty="0"/>
              <a:t>General benchmark: 68 – above this </a:t>
            </a:r>
            <a:r>
              <a:rPr lang="en-US" dirty="0">
                <a:sym typeface="Wingdings" panose="05000000000000000000" pitchFamily="2" charset="2"/>
              </a:rPr>
              <a:t> acceptable</a:t>
            </a:r>
            <a:endParaRPr lang="en-US" dirty="0"/>
          </a:p>
          <a:p>
            <a:r>
              <a:rPr lang="en-US" dirty="0"/>
              <a:t>Public-facing websites: 67</a:t>
            </a:r>
          </a:p>
          <a:p>
            <a:r>
              <a:rPr lang="en-US" dirty="0"/>
              <a:t>15 of the most popular mobile applications: 77.7</a:t>
            </a:r>
          </a:p>
        </p:txBody>
      </p:sp>
    </p:spTree>
    <p:extLst>
      <p:ext uri="{BB962C8B-B14F-4D97-AF65-F5344CB8AC3E}">
        <p14:creationId xmlns:p14="http://schemas.microsoft.com/office/powerpoint/2010/main" val="934954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No statistically significant demographic correlation</a:t>
            </a:r>
          </a:p>
        </p:txBody>
      </p:sp>
    </p:spTree>
    <p:extLst>
      <p:ext uri="{BB962C8B-B14F-4D97-AF65-F5344CB8AC3E}">
        <p14:creationId xmlns:p14="http://schemas.microsoft.com/office/powerpoint/2010/main" val="1525072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Learned that visual features based on deep learning can be used as an automatic source of content features for movie recommendation.</a:t>
            </a:r>
          </a:p>
          <a:p>
            <a:pPr marL="139700" indent="0">
              <a:buNone/>
            </a:pPr>
            <a:r>
              <a:rPr lang="en-US" dirty="0"/>
              <a:t>The results show that the proposed approach performs better than manual features both on algorithmic measures, but also on beyond-accuracy metrics. </a:t>
            </a:r>
          </a:p>
          <a:p>
            <a:pPr marL="139700" indent="0">
              <a:buNone/>
            </a:pPr>
            <a:r>
              <a:rPr lang="en-US" dirty="0"/>
              <a:t>Subtitles give better results on accuracy measures, but visual features are again better in the beyond-accuracy metrics.</a:t>
            </a:r>
          </a:p>
          <a:p>
            <a:pPr marL="139700" indent="0">
              <a:buNone/>
            </a:pPr>
            <a:endParaRPr lang="en-US" dirty="0"/>
          </a:p>
          <a:p>
            <a:pPr marL="139700" indent="0">
              <a:buNone/>
            </a:pPr>
            <a:r>
              <a:rPr lang="en-US" dirty="0"/>
              <a:t>The usability of the proposed framework was found to be up to modern standards, and could be used as a foundation for future work with movie </a:t>
            </a:r>
            <a:r>
              <a:rPr lang="en-US"/>
              <a:t>recommendation evaluation.</a:t>
            </a:r>
            <a:endParaRPr lang="en-US" dirty="0"/>
          </a:p>
        </p:txBody>
      </p:sp>
    </p:spTree>
    <p:extLst>
      <p:ext uri="{BB962C8B-B14F-4D97-AF65-F5344CB8AC3E}">
        <p14:creationId xmlns:p14="http://schemas.microsoft.com/office/powerpoint/2010/main" val="3220644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First, I </a:t>
            </a:r>
            <a:r>
              <a:rPr lang="nb-NO" dirty="0" err="1"/>
              <a:t>want</a:t>
            </a:r>
            <a:r>
              <a:rPr lang="nb-NO" dirty="0"/>
              <a:t> to </a:t>
            </a:r>
            <a:r>
              <a:rPr lang="nb-NO" dirty="0" err="1"/>
              <a:t>briefly</a:t>
            </a:r>
            <a:r>
              <a:rPr lang="nb-NO" dirty="0"/>
              <a:t> </a:t>
            </a:r>
            <a:r>
              <a:rPr lang="nb-NO" dirty="0" err="1"/>
              <a:t>speak</a:t>
            </a:r>
            <a:r>
              <a:rPr lang="nb-NO" dirty="0"/>
              <a:t> </a:t>
            </a:r>
            <a:r>
              <a:rPr lang="nb-NO" dirty="0" err="1"/>
              <a:t>about</a:t>
            </a:r>
            <a:r>
              <a:rPr lang="nb-NO" dirty="0"/>
              <a:t> the </a:t>
            </a:r>
            <a:r>
              <a:rPr lang="nb-NO" dirty="0" err="1"/>
              <a:t>research</a:t>
            </a:r>
            <a:r>
              <a:rPr lang="nb-NO" dirty="0"/>
              <a:t> </a:t>
            </a:r>
            <a:r>
              <a:rPr lang="nb-NO" dirty="0" err="1"/>
              <a:t>context</a:t>
            </a:r>
            <a:r>
              <a:rPr lang="nb-NO" dirty="0"/>
              <a:t> and the problems </a:t>
            </a:r>
            <a:r>
              <a:rPr lang="nb-NO" dirty="0" err="1"/>
              <a:t>that</a:t>
            </a:r>
            <a:r>
              <a:rPr lang="nb-NO" dirty="0"/>
              <a:t> </a:t>
            </a:r>
            <a:r>
              <a:rPr lang="nb-NO" dirty="0" err="1"/>
              <a:t>were</a:t>
            </a:r>
            <a:r>
              <a:rPr lang="nb-NO" dirty="0"/>
              <a:t> </a:t>
            </a:r>
            <a:r>
              <a:rPr lang="nb-NO" dirty="0" err="1"/>
              <a:t>addressed</a:t>
            </a:r>
            <a:r>
              <a:rPr lang="nb-NO" dirty="0"/>
              <a:t> in the </a:t>
            </a:r>
            <a:r>
              <a:rPr lang="nb-NO" dirty="0" err="1"/>
              <a:t>thesis</a:t>
            </a:r>
            <a:r>
              <a:rPr lang="nb-NO" dirty="0"/>
              <a:t>.</a:t>
            </a:r>
          </a:p>
          <a:p>
            <a:pPr marL="0" lvl="0" indent="0" algn="l" rtl="0">
              <a:spcBef>
                <a:spcPts val="0"/>
              </a:spcBef>
              <a:spcAft>
                <a:spcPts val="0"/>
              </a:spcAft>
              <a:buNone/>
            </a:pPr>
            <a:r>
              <a:rPr lang="nb-NO" dirty="0"/>
              <a:t>Second, I </a:t>
            </a:r>
            <a:r>
              <a:rPr lang="nb-NO" dirty="0" err="1"/>
              <a:t>will</a:t>
            </a:r>
            <a:r>
              <a:rPr lang="nb-NO" dirty="0"/>
              <a:t> talk </a:t>
            </a:r>
            <a:r>
              <a:rPr lang="nb-NO" dirty="0" err="1"/>
              <a:t>about</a:t>
            </a:r>
            <a:r>
              <a:rPr lang="nb-NO" dirty="0"/>
              <a:t> the </a:t>
            </a:r>
            <a:r>
              <a:rPr lang="nb-NO" dirty="0" err="1"/>
              <a:t>methodology</a:t>
            </a:r>
            <a:r>
              <a:rPr lang="nb-NO"/>
              <a:t> for </a:t>
            </a:r>
            <a:endParaRPr lang="nb-NO"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Or say you go to YouTube:</a:t>
            </a:r>
          </a:p>
          <a:p>
            <a:pPr marL="139700" indent="0">
              <a:buNone/>
            </a:pPr>
            <a:r>
              <a:rPr lang="en-US" dirty="0"/>
              <a:t>500 HOURS of content is uploaded every MINUTE. An incomprehensible amount of videos are available.</a:t>
            </a:r>
          </a:p>
        </p:txBody>
      </p:sp>
    </p:spTree>
    <p:extLst>
      <p:ext uri="{BB962C8B-B14F-4D97-AF65-F5344CB8AC3E}">
        <p14:creationId xmlns:p14="http://schemas.microsoft.com/office/powerpoint/2010/main" val="19767505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901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r>
              <a:rPr lang="en-US" dirty="0"/>
              <a:t>Items represented by content-associated data.</a:t>
            </a:r>
            <a:br>
              <a:rPr lang="en-US" dirty="0"/>
            </a:br>
            <a:endParaRPr lang="en-US" dirty="0"/>
          </a:p>
          <a:p>
            <a:r>
              <a:rPr lang="en-US" dirty="0"/>
              <a:t>Generate recommendations by associating a user’s preferences with the content of items.</a:t>
            </a:r>
          </a:p>
          <a:p>
            <a:pPr marL="457200" lvl="0" indent="-342900" algn="l" rtl="0">
              <a:spcBef>
                <a:spcPts val="600"/>
              </a:spcBef>
              <a:spcAft>
                <a:spcPts val="0"/>
              </a:spcAft>
              <a:buSzPts val="1800"/>
              <a:buChar char="⬥"/>
            </a:pPr>
            <a:endParaRPr lang="en-US" dirty="0"/>
          </a:p>
          <a:p>
            <a:pPr marL="457200" lvl="0" indent="-342900" algn="l" rtl="0">
              <a:spcBef>
                <a:spcPts val="600"/>
              </a:spcBef>
              <a:spcAft>
                <a:spcPts val="0"/>
              </a:spcAft>
              <a:buSzPts val="1800"/>
              <a:buChar char="⬥"/>
            </a:pPr>
            <a:r>
              <a:rPr lang="en-US" dirty="0"/>
              <a:t>Limitations:</a:t>
            </a:r>
          </a:p>
          <a:p>
            <a:pPr lvl="1">
              <a:buChar char="⬥"/>
            </a:pPr>
            <a:r>
              <a:rPr lang="en-US" sz="2000" dirty="0"/>
              <a:t>Dependent on descriptive data (New Item-problem)</a:t>
            </a:r>
          </a:p>
          <a:p>
            <a:pPr lvl="1">
              <a:buChar char="⬥"/>
            </a:pPr>
            <a:r>
              <a:rPr lang="en-US" sz="2000" dirty="0"/>
              <a:t>Over-specialization</a:t>
            </a:r>
          </a:p>
          <a:p>
            <a:endParaRPr lang="en-US" dirty="0"/>
          </a:p>
        </p:txBody>
      </p:sp>
    </p:spTree>
    <p:extLst>
      <p:ext uri="{BB962C8B-B14F-4D97-AF65-F5344CB8AC3E}">
        <p14:creationId xmlns:p14="http://schemas.microsoft.com/office/powerpoint/2010/main" val="2096832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err="1"/>
              <a:t>Every</a:t>
            </a:r>
            <a:r>
              <a:rPr lang="nb-NO" dirty="0"/>
              <a:t> </a:t>
            </a:r>
            <a:r>
              <a:rPr lang="nb-NO" dirty="0" err="1"/>
              <a:t>day</a:t>
            </a:r>
            <a:r>
              <a:rPr lang="nb-NO" dirty="0"/>
              <a:t> </a:t>
            </a:r>
            <a:r>
              <a:rPr lang="nb-NO" dirty="0" err="1"/>
              <a:t>of</a:t>
            </a:r>
            <a:r>
              <a:rPr lang="nb-NO" dirty="0"/>
              <a:t> </a:t>
            </a:r>
            <a:r>
              <a:rPr lang="nb-NO" dirty="0" err="1"/>
              <a:t>our</a:t>
            </a:r>
            <a:r>
              <a:rPr lang="nb-NO" dirty="0"/>
              <a:t> lives </a:t>
            </a:r>
            <a:r>
              <a:rPr lang="nb-NO" dirty="0" err="1"/>
              <a:t>we</a:t>
            </a:r>
            <a:r>
              <a:rPr lang="nb-NO" dirty="0"/>
              <a:t> make </a:t>
            </a:r>
            <a:r>
              <a:rPr lang="nb-NO" dirty="0" err="1"/>
              <a:t>hundreds</a:t>
            </a:r>
            <a:r>
              <a:rPr lang="nb-NO" dirty="0"/>
              <a:t> – </a:t>
            </a:r>
            <a:r>
              <a:rPr lang="nb-NO" dirty="0" err="1"/>
              <a:t>if</a:t>
            </a:r>
            <a:r>
              <a:rPr lang="nb-NO" dirty="0"/>
              <a:t> not </a:t>
            </a:r>
            <a:r>
              <a:rPr lang="nb-NO" dirty="0" err="1"/>
              <a:t>thousands</a:t>
            </a:r>
            <a:r>
              <a:rPr lang="nb-NO" dirty="0"/>
              <a:t> </a:t>
            </a:r>
            <a:r>
              <a:rPr lang="nb-NO" dirty="0" err="1"/>
              <a:t>of</a:t>
            </a:r>
            <a:r>
              <a:rPr lang="nb-NO" dirty="0"/>
              <a:t> </a:t>
            </a:r>
            <a:r>
              <a:rPr lang="nb-NO" dirty="0" err="1"/>
              <a:t>choices</a:t>
            </a:r>
            <a:r>
              <a:rPr lang="nb-NO" dirty="0"/>
              <a:t>.</a:t>
            </a:r>
          </a:p>
          <a:p>
            <a:pPr marL="0" lvl="0" indent="0" algn="l" rtl="0">
              <a:spcBef>
                <a:spcPts val="0"/>
              </a:spcBef>
              <a:spcAft>
                <a:spcPts val="0"/>
              </a:spcAft>
              <a:buNone/>
            </a:pPr>
            <a:r>
              <a:rPr lang="nb-NO" dirty="0" err="1"/>
              <a:t>Some</a:t>
            </a:r>
            <a:r>
              <a:rPr lang="nb-NO" dirty="0"/>
              <a:t> </a:t>
            </a:r>
            <a:r>
              <a:rPr lang="nb-NO" dirty="0" err="1"/>
              <a:t>choices</a:t>
            </a:r>
            <a:r>
              <a:rPr lang="nb-NO" dirty="0"/>
              <a:t> </a:t>
            </a:r>
            <a:r>
              <a:rPr lang="nb-NO" dirty="0" err="1"/>
              <a:t>are</a:t>
            </a:r>
            <a:r>
              <a:rPr lang="nb-NO" dirty="0"/>
              <a:t> </a:t>
            </a:r>
            <a:r>
              <a:rPr lang="nb-NO" dirty="0" err="1"/>
              <a:t>easier</a:t>
            </a:r>
            <a:r>
              <a:rPr lang="nb-NO" dirty="0"/>
              <a:t> to make </a:t>
            </a:r>
            <a:r>
              <a:rPr lang="nb-NO" dirty="0" err="1"/>
              <a:t>than</a:t>
            </a:r>
            <a:r>
              <a:rPr lang="nb-NO" dirty="0"/>
              <a:t> </a:t>
            </a:r>
            <a:r>
              <a:rPr lang="nb-NO" dirty="0" err="1"/>
              <a:t>others</a:t>
            </a:r>
            <a:r>
              <a:rPr lang="nb-NO" dirty="0"/>
              <a:t>. </a:t>
            </a:r>
            <a:r>
              <a:rPr lang="nb-NO" dirty="0" err="1"/>
              <a:t>But</a:t>
            </a:r>
            <a:r>
              <a:rPr lang="nb-NO" dirty="0"/>
              <a:t> </a:t>
            </a:r>
            <a:r>
              <a:rPr lang="nb-NO" dirty="0" err="1"/>
              <a:t>making</a:t>
            </a:r>
            <a:r>
              <a:rPr lang="nb-NO" dirty="0"/>
              <a:t> a </a:t>
            </a:r>
            <a:r>
              <a:rPr lang="nb-NO" dirty="0" err="1"/>
              <a:t>choice</a:t>
            </a:r>
            <a:r>
              <a:rPr lang="nb-NO" dirty="0"/>
              <a:t> </a:t>
            </a:r>
            <a:r>
              <a:rPr lang="nb-NO" dirty="0" err="1"/>
              <a:t>becomes</a:t>
            </a:r>
            <a:r>
              <a:rPr lang="nb-NO" dirty="0"/>
              <a:t> more </a:t>
            </a:r>
            <a:r>
              <a:rPr lang="nb-NO" dirty="0" err="1"/>
              <a:t>difficult</a:t>
            </a:r>
            <a:r>
              <a:rPr lang="nb-NO" dirty="0"/>
              <a:t> and </a:t>
            </a:r>
            <a:r>
              <a:rPr lang="nb-NO" dirty="0" err="1"/>
              <a:t>energy</a:t>
            </a:r>
            <a:r>
              <a:rPr lang="nb-NO" dirty="0"/>
              <a:t> </a:t>
            </a:r>
            <a:r>
              <a:rPr lang="nb-NO" dirty="0" err="1"/>
              <a:t>consuming</a:t>
            </a:r>
            <a:r>
              <a:rPr lang="nb-NO" dirty="0"/>
              <a:t> </a:t>
            </a:r>
            <a:r>
              <a:rPr lang="nb-NO" dirty="0" err="1"/>
              <a:t>when</a:t>
            </a:r>
            <a:r>
              <a:rPr lang="nb-NO" dirty="0"/>
              <a:t> </a:t>
            </a:r>
            <a:r>
              <a:rPr lang="nb-NO" dirty="0" err="1"/>
              <a:t>we</a:t>
            </a:r>
            <a:r>
              <a:rPr lang="nb-NO" dirty="0"/>
              <a:t> have </a:t>
            </a:r>
            <a:r>
              <a:rPr lang="nb-NO" dirty="0" err="1"/>
              <a:t>many</a:t>
            </a:r>
            <a:r>
              <a:rPr lang="nb-NO" dirty="0"/>
              <a:t> </a:t>
            </a:r>
            <a:r>
              <a:rPr lang="nb-NO" dirty="0" err="1"/>
              <a:t>options</a:t>
            </a:r>
            <a:r>
              <a:rPr lang="nb-NO" dirty="0"/>
              <a:t> to </a:t>
            </a:r>
            <a:r>
              <a:rPr lang="nb-NO" dirty="0" err="1"/>
              <a:t>choose</a:t>
            </a:r>
            <a:r>
              <a:rPr lang="nb-NO" dirty="0"/>
              <a:t> from, </a:t>
            </a:r>
            <a:r>
              <a:rPr lang="nb-NO" dirty="0" err="1"/>
              <a:t>especially</a:t>
            </a:r>
            <a:r>
              <a:rPr lang="nb-NO" dirty="0"/>
              <a:t> </a:t>
            </a:r>
            <a:r>
              <a:rPr lang="nb-NO" dirty="0" err="1"/>
              <a:t>when</a:t>
            </a:r>
            <a:r>
              <a:rPr lang="nb-NO" dirty="0"/>
              <a:t> </a:t>
            </a:r>
            <a:r>
              <a:rPr lang="nb-NO" dirty="0" err="1"/>
              <a:t>there</a:t>
            </a:r>
            <a:r>
              <a:rPr lang="nb-NO" dirty="0"/>
              <a:t> is </a:t>
            </a:r>
            <a:r>
              <a:rPr lang="nb-NO" dirty="0" err="1"/>
              <a:t>no</a:t>
            </a:r>
            <a:r>
              <a:rPr lang="nb-NO" dirty="0"/>
              <a:t> </a:t>
            </a:r>
            <a:r>
              <a:rPr lang="nb-NO" dirty="0" err="1"/>
              <a:t>one</a:t>
            </a:r>
            <a:r>
              <a:rPr lang="nb-NO" dirty="0"/>
              <a:t> </a:t>
            </a:r>
            <a:r>
              <a:rPr lang="nb-NO" dirty="0" err="1"/>
              <a:t>obvious</a:t>
            </a:r>
            <a:r>
              <a:rPr lang="nb-NO" dirty="0"/>
              <a:t> best </a:t>
            </a:r>
            <a:r>
              <a:rPr lang="nb-NO" dirty="0" err="1"/>
              <a:t>option</a:t>
            </a:r>
            <a:r>
              <a:rPr lang="nb-NO" dirty="0"/>
              <a:t> or the </a:t>
            </a:r>
            <a:r>
              <a:rPr lang="nb-NO" dirty="0" err="1"/>
              <a:t>options</a:t>
            </a:r>
            <a:r>
              <a:rPr lang="nb-NO" dirty="0"/>
              <a:t> </a:t>
            </a:r>
            <a:r>
              <a:rPr lang="nb-NO" dirty="0" err="1"/>
              <a:t>are</a:t>
            </a:r>
            <a:r>
              <a:rPr lang="nb-NO" dirty="0"/>
              <a:t> </a:t>
            </a:r>
            <a:r>
              <a:rPr lang="nb-NO" dirty="0" err="1"/>
              <a:t>similar</a:t>
            </a:r>
            <a:r>
              <a:rPr lang="nb-NO" dirty="0"/>
              <a:t>.</a:t>
            </a:r>
          </a:p>
          <a:p>
            <a:pPr marL="0" lvl="0" indent="0" algn="l" rtl="0">
              <a:spcBef>
                <a:spcPts val="0"/>
              </a:spcBef>
              <a:spcAft>
                <a:spcPts val="0"/>
              </a:spcAft>
              <a:buNone/>
            </a:pPr>
            <a:r>
              <a:rPr lang="nb-NO" dirty="0"/>
              <a:t>This has </a:t>
            </a:r>
            <a:r>
              <a:rPr lang="nb-NO" dirty="0" err="1"/>
              <a:t>become</a:t>
            </a:r>
            <a:r>
              <a:rPr lang="nb-NO" dirty="0"/>
              <a:t> a </a:t>
            </a:r>
            <a:r>
              <a:rPr lang="nb-NO" dirty="0" err="1"/>
              <a:t>regular</a:t>
            </a:r>
            <a:r>
              <a:rPr lang="nb-NO" dirty="0"/>
              <a:t> normal problem </a:t>
            </a:r>
            <a:r>
              <a:rPr lang="nb-NO" dirty="0" err="1"/>
              <a:t>with</a:t>
            </a:r>
            <a:r>
              <a:rPr lang="nb-NO" dirty="0"/>
              <a:t> the </a:t>
            </a:r>
            <a:r>
              <a:rPr lang="nb-NO" dirty="0" err="1"/>
              <a:t>internet</a:t>
            </a:r>
            <a:r>
              <a:rPr lang="nb-NO" dirty="0"/>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r>
              <a:rPr lang="en-US" dirty="0"/>
              <a:t>Still need either ratings or item features.</a:t>
            </a:r>
          </a:p>
          <a:p>
            <a:pPr lvl="0"/>
            <a:r>
              <a:rPr lang="en-US" dirty="0"/>
              <a:t>New item situation</a:t>
            </a:r>
          </a:p>
          <a:p>
            <a:pPr lvl="1"/>
            <a:r>
              <a:rPr lang="en-US" dirty="0"/>
              <a:t>Few rating</a:t>
            </a:r>
          </a:p>
        </p:txBody>
      </p:sp>
    </p:spTree>
    <p:extLst>
      <p:ext uri="{BB962C8B-B14F-4D97-AF65-F5344CB8AC3E}">
        <p14:creationId xmlns:p14="http://schemas.microsoft.com/office/powerpoint/2010/main" val="1386276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5650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874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061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545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145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569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659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037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You probably recognize these three, quite successful people. </a:t>
            </a:r>
          </a:p>
          <a:p>
            <a:pPr marL="139700" indent="0">
              <a:buNone/>
            </a:pPr>
            <a:r>
              <a:rPr lang="en-US" dirty="0"/>
              <a:t>They are all known for reducing their everyday clothing down to only two outfits.</a:t>
            </a:r>
          </a:p>
          <a:p>
            <a:pPr marL="139700" indent="0">
              <a:buNone/>
            </a:pPr>
            <a:r>
              <a:rPr lang="en-US" dirty="0"/>
              <a:t>Why? To limit the number of decisions they have to make in a day. </a:t>
            </a:r>
          </a:p>
        </p:txBody>
      </p:sp>
    </p:spTree>
    <p:extLst>
      <p:ext uri="{BB962C8B-B14F-4D97-AF65-F5344CB8AC3E}">
        <p14:creationId xmlns:p14="http://schemas.microsoft.com/office/powerpoint/2010/main" val="4206633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9951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3168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And what about us? Say you want to relax after a long day of work by finding something nice to watch on Netflix. </a:t>
            </a:r>
          </a:p>
          <a:p>
            <a:pPr marL="139700" indent="0">
              <a:buNone/>
            </a:pPr>
            <a:r>
              <a:rPr lang="en-US" dirty="0"/>
              <a:t>But the Netflix catalog has over 5,000 different titles to choose from, and more than 50,000 if you count each episode of the TV series.</a:t>
            </a:r>
          </a:p>
        </p:txBody>
      </p:sp>
    </p:spTree>
    <p:extLst>
      <p:ext uri="{BB962C8B-B14F-4D97-AF65-F5344CB8AC3E}">
        <p14:creationId xmlns:p14="http://schemas.microsoft.com/office/powerpoint/2010/main" val="9947660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c8588311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c8588311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c8588311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c8588311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85883115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85883115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85883115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85883115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98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c85883115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c85883115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c85883115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c85883115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85883115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c85883115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c85883115e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c85883115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c85883115e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c85883115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c85883115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c85883115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r>
              <a:rPr lang="en-US" dirty="0"/>
              <a:t>Video streaming, social media, music streaming, e-commerce, news, ads, search</a:t>
            </a:r>
          </a:p>
        </p:txBody>
      </p:sp>
    </p:spTree>
    <p:extLst>
      <p:ext uri="{BB962C8B-B14F-4D97-AF65-F5344CB8AC3E}">
        <p14:creationId xmlns:p14="http://schemas.microsoft.com/office/powerpoint/2010/main" val="4014585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pPr marL="139700" indent="0">
              <a:buNone/>
            </a:pPr>
            <a:r>
              <a:rPr lang="en-US" dirty="0"/>
              <a:t>Despite being used so widely, there are still plenty of challenges that have yet to be completely resolved, and room for improvement.</a:t>
            </a:r>
          </a:p>
          <a:p>
            <a:r>
              <a:rPr lang="en-US" dirty="0"/>
              <a:t>Lack of data </a:t>
            </a:r>
            <a:r>
              <a:rPr lang="en-US" dirty="0">
                <a:sym typeface="Wingdings" panose="05000000000000000000" pitchFamily="2" charset="2"/>
              </a:rPr>
              <a:t> cold start situations</a:t>
            </a:r>
          </a:p>
          <a:p>
            <a:r>
              <a:rPr lang="en-US" dirty="0">
                <a:sym typeface="Wingdings" panose="05000000000000000000" pitchFamily="2" charset="2"/>
              </a:rPr>
              <a:t>Data often has to be produced manually  expensive and sparse.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Recommendation algorithms: diversity of recommendations and scalability</a:t>
            </a:r>
          </a:p>
          <a:p>
            <a:endParaRPr lang="en-US" dirty="0">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1841578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9"/>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lvl1pPr marL="457200" lvl="0" indent="-228600" rtl="0">
              <a:spcBef>
                <a:spcPts val="0"/>
              </a:spcBef>
              <a:spcAft>
                <a:spcPts val="600"/>
              </a:spcAft>
              <a:buSzPts val="1800"/>
              <a:buNone/>
              <a:defRPr sz="1800"/>
            </a:lvl1pPr>
          </a:lstStyle>
          <a:p>
            <a:endParaRPr/>
          </a:p>
        </p:txBody>
      </p:sp>
      <p:sp>
        <p:nvSpPr>
          <p:cNvPr id="168" name="Google Shape;168;p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69" name="Google Shape;169;p9"/>
          <p:cNvGrpSpPr/>
          <p:nvPr/>
        </p:nvGrpSpPr>
        <p:grpSpPr>
          <a:xfrm>
            <a:off x="1" y="4635437"/>
            <a:ext cx="731345" cy="306027"/>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79.xml"/><Relationship Id="rId1" Type="http://schemas.openxmlformats.org/officeDocument/2006/relationships/slideLayout" Target="../slideLayouts/slideLayout9.xml"/><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8.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9.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0.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1.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38" Type="http://schemas.openxmlformats.org/officeDocument/2006/relationships/image" Target="../media/image77.png"/><Relationship Id="rId2" Type="http://schemas.openxmlformats.org/officeDocument/2006/relationships/notesSlide" Target="../notesSlides/notesSlide25.xm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9.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8" Type="http://schemas.openxmlformats.org/officeDocument/2006/relationships/image" Target="../media/image47.png"/><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5.jpg"/><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5" Type="http://schemas.openxmlformats.org/officeDocument/2006/relationships/image" Target="../media/image115.pn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hyperlink" Target="https://www.fontsquirrel.com/fonts/saira"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hyperlink" Target="https://www.fontsquirrel.com/fonts/inria-sans"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22.jpg"/><Relationship Id="rId5" Type="http://schemas.openxmlformats.org/officeDocument/2006/relationships/image" Target="../media/image121.jpg"/><Relationship Id="rId4" Type="http://schemas.openxmlformats.org/officeDocument/2006/relationships/image" Target="../media/image120.jp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397286"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sz="3600" dirty="0"/>
              <a:t>Video </a:t>
            </a:r>
            <a:r>
              <a:rPr lang="nb-NO" sz="3600" dirty="0" err="1"/>
              <a:t>recommendations</a:t>
            </a:r>
            <a:r>
              <a:rPr lang="nb-NO" sz="3600" dirty="0"/>
              <a:t> </a:t>
            </a:r>
            <a:r>
              <a:rPr lang="nb-NO" sz="3600" dirty="0" err="1"/>
              <a:t>Based</a:t>
            </a:r>
            <a:r>
              <a:rPr lang="nb-NO" sz="3600" dirty="0"/>
              <a:t> </a:t>
            </a:r>
            <a:r>
              <a:rPr lang="nb-NO" sz="3600" dirty="0" err="1"/>
              <a:t>on</a:t>
            </a:r>
            <a:r>
              <a:rPr lang="nb-NO" sz="3600" dirty="0"/>
              <a:t> Visual </a:t>
            </a:r>
            <a:r>
              <a:rPr lang="nb-NO" sz="3600" dirty="0" err="1"/>
              <a:t>Features</a:t>
            </a:r>
            <a:r>
              <a:rPr lang="nb-NO" sz="3600" dirty="0"/>
              <a:t> </a:t>
            </a:r>
            <a:r>
              <a:rPr lang="nb-NO" sz="3600" dirty="0" err="1"/>
              <a:t>Extracted</a:t>
            </a:r>
            <a:r>
              <a:rPr lang="nb-NO" sz="3600" dirty="0"/>
              <a:t> </a:t>
            </a:r>
            <a:r>
              <a:rPr lang="nb-NO" sz="3600" dirty="0" err="1"/>
              <a:t>with</a:t>
            </a:r>
            <a:r>
              <a:rPr lang="nb-NO" sz="3600" dirty="0"/>
              <a:t> Deep Learning </a:t>
            </a:r>
            <a:endParaRPr sz="3600" dirty="0"/>
          </a:p>
        </p:txBody>
      </p:sp>
      <p:sp>
        <p:nvSpPr>
          <p:cNvPr id="12" name="Google Shape;198;p12">
            <a:extLst>
              <a:ext uri="{FF2B5EF4-FFF2-40B4-BE49-F238E27FC236}">
                <a16:creationId xmlns:a16="http://schemas.microsoft.com/office/drawing/2014/main" id="{E854CE0E-529D-4AE8-8BCE-CCDA2F0684FC}"/>
              </a:ext>
            </a:extLst>
          </p:cNvPr>
          <p:cNvSpPr txBox="1">
            <a:spLocks/>
          </p:cNvSpPr>
          <p:nvPr/>
        </p:nvSpPr>
        <p:spPr>
          <a:xfrm>
            <a:off x="1959547" y="3747218"/>
            <a:ext cx="5953061" cy="468249"/>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500" dirty="0"/>
              <a:t> By: 		Tord Kvifte</a:t>
            </a:r>
          </a:p>
        </p:txBody>
      </p:sp>
      <p:sp>
        <p:nvSpPr>
          <p:cNvPr id="13" name="Google Shape;198;p12">
            <a:extLst>
              <a:ext uri="{FF2B5EF4-FFF2-40B4-BE49-F238E27FC236}">
                <a16:creationId xmlns:a16="http://schemas.microsoft.com/office/drawing/2014/main" id="{8C909212-3CB8-43B7-A746-B7C4FA7721A6}"/>
              </a:ext>
            </a:extLst>
          </p:cNvPr>
          <p:cNvSpPr txBox="1">
            <a:spLocks/>
          </p:cNvSpPr>
          <p:nvPr/>
        </p:nvSpPr>
        <p:spPr>
          <a:xfrm>
            <a:off x="1980054" y="4342811"/>
            <a:ext cx="5725234" cy="468249"/>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a:t>Supervisor: 	Assoc. Prof. Dr. Mehdi Elahi</a:t>
            </a:r>
          </a:p>
        </p:txBody>
      </p:sp>
      <p:pic>
        <p:nvPicPr>
          <p:cNvPr id="4" name="Bilde 3">
            <a:extLst>
              <a:ext uri="{FF2B5EF4-FFF2-40B4-BE49-F238E27FC236}">
                <a16:creationId xmlns:a16="http://schemas.microsoft.com/office/drawing/2014/main" id="{20B8935A-2246-4C5A-8069-A15059B9E613}"/>
              </a:ext>
            </a:extLst>
          </p:cNvPr>
          <p:cNvPicPr>
            <a:picLocks noChangeAspect="1"/>
          </p:cNvPicPr>
          <p:nvPr/>
        </p:nvPicPr>
        <p:blipFill>
          <a:blip r:embed="rId3"/>
          <a:stretch>
            <a:fillRect/>
          </a:stretch>
        </p:blipFill>
        <p:spPr>
          <a:xfrm>
            <a:off x="639474" y="2214080"/>
            <a:ext cx="711344" cy="7153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kskant 5">
            <a:extLst>
              <a:ext uri="{FF2B5EF4-FFF2-40B4-BE49-F238E27FC236}">
                <a16:creationId xmlns:a16="http://schemas.microsoft.com/office/drawing/2014/main" id="{3256DD1D-E763-4A25-9424-68BF48F7337A}"/>
              </a:ext>
            </a:extLst>
          </p:cNvPr>
          <p:cNvSpPr/>
          <p:nvPr/>
        </p:nvSpPr>
        <p:spPr>
          <a:xfrm rot="5400000">
            <a:off x="4699289" y="655490"/>
            <a:ext cx="4668239" cy="4002982"/>
          </a:xfrm>
          <a:prstGeom prst="hexagon">
            <a:avLst/>
          </a:prstGeom>
          <a:solidFill>
            <a:schemeClr val="tx1"/>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5CE13753-3F7C-441A-963B-C7D548D5C4EA}"/>
              </a:ext>
            </a:extLst>
          </p:cNvPr>
          <p:cNvSpPr>
            <a:spLocks noGrp="1"/>
          </p:cNvSpPr>
          <p:nvPr>
            <p:ph type="title"/>
          </p:nvPr>
        </p:nvSpPr>
        <p:spPr/>
        <p:txBody>
          <a:bodyPr/>
          <a:lstStyle/>
          <a:p>
            <a:r>
              <a:rPr lang="en-US" dirty="0"/>
              <a:t>Visual Features</a:t>
            </a:r>
          </a:p>
        </p:txBody>
      </p:sp>
      <p:sp>
        <p:nvSpPr>
          <p:cNvPr id="3" name="Plassholder for tekst 2">
            <a:extLst>
              <a:ext uri="{FF2B5EF4-FFF2-40B4-BE49-F238E27FC236}">
                <a16:creationId xmlns:a16="http://schemas.microsoft.com/office/drawing/2014/main" id="{2535E06B-207B-4191-95EB-17C6FE6DCC1F}"/>
              </a:ext>
            </a:extLst>
          </p:cNvPr>
          <p:cNvSpPr>
            <a:spLocks noGrp="1"/>
          </p:cNvSpPr>
          <p:nvPr>
            <p:ph type="body" idx="1"/>
          </p:nvPr>
        </p:nvSpPr>
        <p:spPr>
          <a:xfrm>
            <a:off x="1207850" y="1430148"/>
            <a:ext cx="3783586" cy="3033900"/>
          </a:xfrm>
        </p:spPr>
        <p:txBody>
          <a:bodyPr/>
          <a:lstStyle/>
          <a:p>
            <a:r>
              <a:rPr lang="en-US" b="1" dirty="0"/>
              <a:t>Automatic</a:t>
            </a:r>
            <a:r>
              <a:rPr lang="en-US" dirty="0"/>
              <a:t> feature extraction</a:t>
            </a:r>
            <a:br>
              <a:rPr lang="en-US" dirty="0"/>
            </a:br>
            <a:endParaRPr lang="en-US" dirty="0"/>
          </a:p>
          <a:p>
            <a:r>
              <a:rPr lang="en-US" dirty="0"/>
              <a:t>Demonstrated capabilities.</a:t>
            </a:r>
          </a:p>
          <a:p>
            <a:pPr lvl="1"/>
            <a:r>
              <a:rPr lang="en-US" sz="1400" dirty="0"/>
              <a:t>Starke, Willemsen, and </a:t>
            </a:r>
            <a:r>
              <a:rPr lang="en-US" sz="1400" dirty="0" err="1"/>
              <a:t>Trattner</a:t>
            </a:r>
            <a:r>
              <a:rPr lang="en-US" sz="1400" dirty="0"/>
              <a:t> (2021)</a:t>
            </a:r>
          </a:p>
          <a:p>
            <a:pPr lvl="1"/>
            <a:r>
              <a:rPr lang="en-US" sz="1400" dirty="0"/>
              <a:t>Messina et. al. (2019)</a:t>
            </a:r>
          </a:p>
          <a:p>
            <a:pPr lvl="1"/>
            <a:r>
              <a:rPr lang="en-US" sz="1400" dirty="0" err="1"/>
              <a:t>Deldjoo</a:t>
            </a:r>
            <a:r>
              <a:rPr lang="en-US" sz="1400" dirty="0"/>
              <a:t> et. al. (2016)</a:t>
            </a:r>
            <a:endParaRPr lang="en-US" dirty="0"/>
          </a:p>
        </p:txBody>
      </p:sp>
      <p:sp>
        <p:nvSpPr>
          <p:cNvPr id="4" name="Plassholder for lysbildenummer 3">
            <a:extLst>
              <a:ext uri="{FF2B5EF4-FFF2-40B4-BE49-F238E27FC236}">
                <a16:creationId xmlns:a16="http://schemas.microsoft.com/office/drawing/2014/main" id="{3DE4BF86-2CD5-4208-9791-7C0AF5114B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5" name="Bilde 4">
            <a:extLst>
              <a:ext uri="{FF2B5EF4-FFF2-40B4-BE49-F238E27FC236}">
                <a16:creationId xmlns:a16="http://schemas.microsoft.com/office/drawing/2014/main" id="{B11AE7B8-B235-4B51-BD94-5174229563A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072398" y="1329264"/>
            <a:ext cx="3922019" cy="2655435"/>
          </a:xfrm>
          <a:prstGeom prst="rect">
            <a:avLst/>
          </a:prstGeom>
        </p:spPr>
      </p:pic>
    </p:spTree>
    <p:extLst>
      <p:ext uri="{BB962C8B-B14F-4D97-AF65-F5344CB8AC3E}">
        <p14:creationId xmlns:p14="http://schemas.microsoft.com/office/powerpoint/2010/main" val="24170243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775"/>
        <p:cNvGrpSpPr/>
        <p:nvPr/>
      </p:nvGrpSpPr>
      <p:grpSpPr>
        <a:xfrm>
          <a:off x="0" y="0"/>
          <a:ext cx="0" cy="0"/>
          <a:chOff x="0" y="0"/>
          <a:chExt cx="0" cy="0"/>
        </a:xfrm>
      </p:grpSpPr>
      <p:sp>
        <p:nvSpPr>
          <p:cNvPr id="776" name="Google Shape;776;p4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Weekly Planner</a:t>
            </a:r>
            <a:endParaRPr/>
          </a:p>
        </p:txBody>
      </p:sp>
      <p:sp>
        <p:nvSpPr>
          <p:cNvPr id="777" name="Google Shape;777;p4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100</a:t>
            </a:fld>
            <a:endParaRPr/>
          </a:p>
        </p:txBody>
      </p:sp>
      <p:graphicFrame>
        <p:nvGraphicFramePr>
          <p:cNvPr id="778" name="Google Shape;778;p46"/>
          <p:cNvGraphicFramePr/>
          <p:nvPr/>
        </p:nvGraphicFramePr>
        <p:xfrm>
          <a:off x="1207800" y="1474725"/>
          <a:ext cx="6308575" cy="2986825"/>
        </p:xfrm>
        <a:graphic>
          <a:graphicData uri="http://schemas.openxmlformats.org/drawingml/2006/table">
            <a:tbl>
              <a:tblPr>
                <a:noFill/>
                <a:tableStyleId>{E0A4BE30-F409-4A24-8C57-981082160271}</a:tableStyleId>
              </a:tblPr>
              <a:tblGrid>
                <a:gridCol w="699125">
                  <a:extLst>
                    <a:ext uri="{9D8B030D-6E8A-4147-A177-3AD203B41FA5}">
                      <a16:colId xmlns:a16="http://schemas.microsoft.com/office/drawing/2014/main" val="20000"/>
                    </a:ext>
                  </a:extLst>
                </a:gridCol>
                <a:gridCol w="801350">
                  <a:extLst>
                    <a:ext uri="{9D8B030D-6E8A-4147-A177-3AD203B41FA5}">
                      <a16:colId xmlns:a16="http://schemas.microsoft.com/office/drawing/2014/main" val="20001"/>
                    </a:ext>
                  </a:extLst>
                </a:gridCol>
                <a:gridCol w="801350">
                  <a:extLst>
                    <a:ext uri="{9D8B030D-6E8A-4147-A177-3AD203B41FA5}">
                      <a16:colId xmlns:a16="http://schemas.microsoft.com/office/drawing/2014/main" val="20002"/>
                    </a:ext>
                  </a:extLst>
                </a:gridCol>
                <a:gridCol w="801350">
                  <a:extLst>
                    <a:ext uri="{9D8B030D-6E8A-4147-A177-3AD203B41FA5}">
                      <a16:colId xmlns:a16="http://schemas.microsoft.com/office/drawing/2014/main" val="20003"/>
                    </a:ext>
                  </a:extLst>
                </a:gridCol>
                <a:gridCol w="801350">
                  <a:extLst>
                    <a:ext uri="{9D8B030D-6E8A-4147-A177-3AD203B41FA5}">
                      <a16:colId xmlns:a16="http://schemas.microsoft.com/office/drawing/2014/main" val="20004"/>
                    </a:ext>
                  </a:extLst>
                </a:gridCol>
                <a:gridCol w="801350">
                  <a:extLst>
                    <a:ext uri="{9D8B030D-6E8A-4147-A177-3AD203B41FA5}">
                      <a16:colId xmlns:a16="http://schemas.microsoft.com/office/drawing/2014/main" val="20005"/>
                    </a:ext>
                  </a:extLst>
                </a:gridCol>
                <a:gridCol w="801350">
                  <a:extLst>
                    <a:ext uri="{9D8B030D-6E8A-4147-A177-3AD203B41FA5}">
                      <a16:colId xmlns:a16="http://schemas.microsoft.com/office/drawing/2014/main" val="20006"/>
                    </a:ext>
                  </a:extLst>
                </a:gridCol>
                <a:gridCol w="801350">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SUNDAY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MONDAY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TUESDAY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WEDNESDAY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THURSDAY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FRIDAY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Inria Sans"/>
                          <a:ea typeface="Inria Sans"/>
                          <a:cs typeface="Inria Sans"/>
                          <a:sym typeface="Inria Sans"/>
                        </a:rPr>
                        <a:t>SATURDAY</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09:00 - 09:45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10:00 - 10:45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11:00 - 11:45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12:00 - 13:15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 Free time</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13:30 - 14:15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14:30 - 15:15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700">
                          <a:solidFill>
                            <a:schemeClr val="dk1"/>
                          </a:solidFill>
                          <a:latin typeface="Inria Sans"/>
                          <a:ea typeface="Inria Sans"/>
                          <a:cs typeface="Inria Sans"/>
                          <a:sym typeface="Inria Sans"/>
                        </a:rPr>
                        <a:t>15:30 - 16:15</a:t>
                      </a:r>
                      <a:endParaRPr sz="7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Task</a:t>
                      </a:r>
                      <a:endParaRPr sz="800">
                        <a:solidFill>
                          <a:schemeClr val="dk1"/>
                        </a:solidFill>
                        <a:latin typeface="Inria Sans"/>
                        <a:ea typeface="Inria Sans"/>
                        <a:cs typeface="Inria Sans"/>
                        <a:sym typeface="Inria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782"/>
        <p:cNvGrpSpPr/>
        <p:nvPr/>
      </p:nvGrpSpPr>
      <p:grpSpPr>
        <a:xfrm>
          <a:off x="0" y="0"/>
          <a:ext cx="0" cy="0"/>
          <a:chOff x="0" y="0"/>
          <a:chExt cx="0" cy="0"/>
        </a:xfrm>
      </p:grpSpPr>
      <p:grpSp>
        <p:nvGrpSpPr>
          <p:cNvPr id="783" name="Google Shape;783;p47"/>
          <p:cNvGrpSpPr/>
          <p:nvPr/>
        </p:nvGrpSpPr>
        <p:grpSpPr>
          <a:xfrm>
            <a:off x="348747" y="333019"/>
            <a:ext cx="342903" cy="447293"/>
            <a:chOff x="590250" y="244200"/>
            <a:chExt cx="407975" cy="532175"/>
          </a:xfrm>
        </p:grpSpPr>
        <p:sp>
          <p:nvSpPr>
            <p:cNvPr id="784" name="Google Shape;784;p47"/>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7"/>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7"/>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7"/>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7"/>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7"/>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7"/>
          <p:cNvGrpSpPr/>
          <p:nvPr/>
        </p:nvGrpSpPr>
        <p:grpSpPr>
          <a:xfrm>
            <a:off x="901439" y="399041"/>
            <a:ext cx="372594" cy="310144"/>
            <a:chOff x="1247825" y="322750"/>
            <a:chExt cx="443300" cy="369000"/>
          </a:xfrm>
        </p:grpSpPr>
        <p:sp>
          <p:nvSpPr>
            <p:cNvPr id="799" name="Google Shape;799;p47"/>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7"/>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7"/>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7"/>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7"/>
          <p:cNvGrpSpPr/>
          <p:nvPr/>
        </p:nvGrpSpPr>
        <p:grpSpPr>
          <a:xfrm>
            <a:off x="1474618" y="397507"/>
            <a:ext cx="356204" cy="313212"/>
            <a:chOff x="1929775" y="320925"/>
            <a:chExt cx="423800" cy="372650"/>
          </a:xfrm>
        </p:grpSpPr>
        <p:sp>
          <p:nvSpPr>
            <p:cNvPr id="805" name="Google Shape;805;p47"/>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7"/>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7"/>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7"/>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47"/>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47"/>
          <p:cNvGrpSpPr/>
          <p:nvPr/>
        </p:nvGrpSpPr>
        <p:grpSpPr>
          <a:xfrm>
            <a:off x="3744262" y="362185"/>
            <a:ext cx="336767" cy="383835"/>
            <a:chOff x="4630125" y="278900"/>
            <a:chExt cx="400675" cy="456675"/>
          </a:xfrm>
        </p:grpSpPr>
        <p:sp>
          <p:nvSpPr>
            <p:cNvPr id="813" name="Google Shape;813;p47"/>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7"/>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47"/>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 name="Google Shape;818;p47"/>
          <p:cNvGrpSpPr/>
          <p:nvPr/>
        </p:nvGrpSpPr>
        <p:grpSpPr>
          <a:xfrm>
            <a:off x="353874" y="908741"/>
            <a:ext cx="342882" cy="418128"/>
            <a:chOff x="596350" y="929175"/>
            <a:chExt cx="407950" cy="497475"/>
          </a:xfrm>
        </p:grpSpPr>
        <p:sp>
          <p:nvSpPr>
            <p:cNvPr id="819" name="Google Shape;819;p47"/>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7"/>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7"/>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7"/>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7"/>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7"/>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7"/>
          <p:cNvGrpSpPr/>
          <p:nvPr/>
        </p:nvGrpSpPr>
        <p:grpSpPr>
          <a:xfrm>
            <a:off x="1478190" y="969656"/>
            <a:ext cx="349060" cy="298882"/>
            <a:chOff x="1934025" y="1001650"/>
            <a:chExt cx="415300" cy="355600"/>
          </a:xfrm>
        </p:grpSpPr>
        <p:sp>
          <p:nvSpPr>
            <p:cNvPr id="827" name="Google Shape;827;p47"/>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47"/>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47"/>
          <p:cNvGrpSpPr/>
          <p:nvPr/>
        </p:nvGrpSpPr>
        <p:grpSpPr>
          <a:xfrm>
            <a:off x="4302585" y="947131"/>
            <a:ext cx="350068" cy="350573"/>
            <a:chOff x="5294400" y="974850"/>
            <a:chExt cx="416500" cy="417100"/>
          </a:xfrm>
        </p:grpSpPr>
        <p:sp>
          <p:nvSpPr>
            <p:cNvPr id="836" name="Google Shape;836;p47"/>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7"/>
          <p:cNvGrpSpPr/>
          <p:nvPr/>
        </p:nvGrpSpPr>
        <p:grpSpPr>
          <a:xfrm>
            <a:off x="4825607" y="907732"/>
            <a:ext cx="433992" cy="422729"/>
            <a:chOff x="5916675" y="927975"/>
            <a:chExt cx="516350" cy="502950"/>
          </a:xfrm>
        </p:grpSpPr>
        <p:sp>
          <p:nvSpPr>
            <p:cNvPr id="839" name="Google Shape;839;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7"/>
          <p:cNvGrpSpPr/>
          <p:nvPr/>
        </p:nvGrpSpPr>
        <p:grpSpPr>
          <a:xfrm>
            <a:off x="327251" y="1557145"/>
            <a:ext cx="391001" cy="264085"/>
            <a:chOff x="564675" y="1700625"/>
            <a:chExt cx="465200" cy="314200"/>
          </a:xfrm>
        </p:grpSpPr>
        <p:sp>
          <p:nvSpPr>
            <p:cNvPr id="842" name="Google Shape;842;p47"/>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47"/>
          <p:cNvGrpSpPr/>
          <p:nvPr/>
        </p:nvGrpSpPr>
        <p:grpSpPr>
          <a:xfrm>
            <a:off x="892235" y="1492657"/>
            <a:ext cx="391001" cy="382827"/>
            <a:chOff x="1236875" y="1623900"/>
            <a:chExt cx="465200" cy="455475"/>
          </a:xfrm>
        </p:grpSpPr>
        <p:sp>
          <p:nvSpPr>
            <p:cNvPr id="846" name="Google Shape;846;p47"/>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7"/>
          <p:cNvGrpSpPr/>
          <p:nvPr/>
        </p:nvGrpSpPr>
        <p:grpSpPr>
          <a:xfrm>
            <a:off x="1469490" y="1500852"/>
            <a:ext cx="366458" cy="366437"/>
            <a:chOff x="1923675" y="1633650"/>
            <a:chExt cx="436000" cy="435975"/>
          </a:xfrm>
        </p:grpSpPr>
        <p:sp>
          <p:nvSpPr>
            <p:cNvPr id="854" name="Google Shape;854;p4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7"/>
          <p:cNvGrpSpPr/>
          <p:nvPr/>
        </p:nvGrpSpPr>
        <p:grpSpPr>
          <a:xfrm>
            <a:off x="2032941" y="1499318"/>
            <a:ext cx="369505" cy="369505"/>
            <a:chOff x="2594050" y="1631825"/>
            <a:chExt cx="439625" cy="439625"/>
          </a:xfrm>
        </p:grpSpPr>
        <p:sp>
          <p:nvSpPr>
            <p:cNvPr id="861" name="Google Shape;861;p4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 name="Google Shape;865;p47"/>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 name="Google Shape;866;p47"/>
          <p:cNvGrpSpPr/>
          <p:nvPr/>
        </p:nvGrpSpPr>
        <p:grpSpPr>
          <a:xfrm>
            <a:off x="3197706" y="1471687"/>
            <a:ext cx="299911" cy="424768"/>
            <a:chOff x="3979850" y="1598950"/>
            <a:chExt cx="356825" cy="505375"/>
          </a:xfrm>
        </p:grpSpPr>
        <p:sp>
          <p:nvSpPr>
            <p:cNvPr id="867" name="Google Shape;867;p47"/>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7"/>
          <p:cNvGrpSpPr/>
          <p:nvPr/>
        </p:nvGrpSpPr>
        <p:grpSpPr>
          <a:xfrm>
            <a:off x="3715096" y="1562776"/>
            <a:ext cx="395098" cy="242589"/>
            <a:chOff x="4595425" y="1707325"/>
            <a:chExt cx="470075" cy="288625"/>
          </a:xfrm>
        </p:grpSpPr>
        <p:sp>
          <p:nvSpPr>
            <p:cNvPr id="870" name="Google Shape;870;p47"/>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7"/>
          <p:cNvGrpSpPr/>
          <p:nvPr/>
        </p:nvGrpSpPr>
        <p:grpSpPr>
          <a:xfrm>
            <a:off x="4299013" y="1503416"/>
            <a:ext cx="357234" cy="361310"/>
            <a:chOff x="5290150" y="1636700"/>
            <a:chExt cx="425025" cy="429875"/>
          </a:xfrm>
        </p:grpSpPr>
        <p:sp>
          <p:nvSpPr>
            <p:cNvPr id="876" name="Google Shape;876;p47"/>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47"/>
          <p:cNvGrpSpPr/>
          <p:nvPr/>
        </p:nvGrpSpPr>
        <p:grpSpPr>
          <a:xfrm>
            <a:off x="4862967" y="1492657"/>
            <a:ext cx="359272" cy="376691"/>
            <a:chOff x="5961125" y="1623900"/>
            <a:chExt cx="427450" cy="448175"/>
          </a:xfrm>
        </p:grpSpPr>
        <p:sp>
          <p:nvSpPr>
            <p:cNvPr id="879" name="Google Shape;879;p4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47"/>
          <p:cNvGrpSpPr/>
          <p:nvPr/>
        </p:nvGrpSpPr>
        <p:grpSpPr>
          <a:xfrm>
            <a:off x="5415659" y="1502386"/>
            <a:ext cx="383835" cy="363369"/>
            <a:chOff x="6618700" y="1635475"/>
            <a:chExt cx="456675" cy="432325"/>
          </a:xfrm>
        </p:grpSpPr>
        <p:sp>
          <p:nvSpPr>
            <p:cNvPr id="887" name="Google Shape;887;p47"/>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47"/>
          <p:cNvGrpSpPr/>
          <p:nvPr/>
        </p:nvGrpSpPr>
        <p:grpSpPr>
          <a:xfrm>
            <a:off x="370747" y="2085798"/>
            <a:ext cx="304009" cy="326513"/>
            <a:chOff x="616425" y="2329600"/>
            <a:chExt cx="361700" cy="388475"/>
          </a:xfrm>
        </p:grpSpPr>
        <p:sp>
          <p:nvSpPr>
            <p:cNvPr id="893" name="Google Shape;893;p47"/>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47"/>
          <p:cNvGrpSpPr/>
          <p:nvPr/>
        </p:nvGrpSpPr>
        <p:grpSpPr>
          <a:xfrm>
            <a:off x="927557" y="2088866"/>
            <a:ext cx="320378" cy="320378"/>
            <a:chOff x="1278900" y="2333250"/>
            <a:chExt cx="381175" cy="381175"/>
          </a:xfrm>
        </p:grpSpPr>
        <p:sp>
          <p:nvSpPr>
            <p:cNvPr id="902" name="Google Shape;902;p47"/>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7"/>
          <p:cNvGrpSpPr/>
          <p:nvPr/>
        </p:nvGrpSpPr>
        <p:grpSpPr>
          <a:xfrm>
            <a:off x="1492520" y="2088866"/>
            <a:ext cx="320399" cy="320378"/>
            <a:chOff x="1951075" y="2333250"/>
            <a:chExt cx="381200" cy="381175"/>
          </a:xfrm>
        </p:grpSpPr>
        <p:sp>
          <p:nvSpPr>
            <p:cNvPr id="907" name="Google Shape;907;p47"/>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47"/>
          <p:cNvGrpSpPr/>
          <p:nvPr/>
        </p:nvGrpSpPr>
        <p:grpSpPr>
          <a:xfrm>
            <a:off x="2057504" y="2088866"/>
            <a:ext cx="320378" cy="320378"/>
            <a:chOff x="2623275" y="2333250"/>
            <a:chExt cx="381175" cy="381175"/>
          </a:xfrm>
        </p:grpSpPr>
        <p:sp>
          <p:nvSpPr>
            <p:cNvPr id="912" name="Google Shape;912;p47"/>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7"/>
          <p:cNvGrpSpPr/>
          <p:nvPr/>
        </p:nvGrpSpPr>
        <p:grpSpPr>
          <a:xfrm>
            <a:off x="2697209" y="2033603"/>
            <a:ext cx="170937" cy="426827"/>
            <a:chOff x="3384375" y="2267500"/>
            <a:chExt cx="203375" cy="507825"/>
          </a:xfrm>
        </p:grpSpPr>
        <p:sp>
          <p:nvSpPr>
            <p:cNvPr id="917" name="Google Shape;917;p47"/>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7"/>
          <p:cNvGrpSpPr/>
          <p:nvPr/>
        </p:nvGrpSpPr>
        <p:grpSpPr>
          <a:xfrm>
            <a:off x="3842516" y="2087836"/>
            <a:ext cx="140237" cy="318339"/>
            <a:chOff x="4747025" y="2332025"/>
            <a:chExt cx="166850" cy="378750"/>
          </a:xfrm>
        </p:grpSpPr>
        <p:sp>
          <p:nvSpPr>
            <p:cNvPr id="920" name="Google Shape;920;p47"/>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47"/>
          <p:cNvGrpSpPr/>
          <p:nvPr/>
        </p:nvGrpSpPr>
        <p:grpSpPr>
          <a:xfrm>
            <a:off x="3274990" y="2035641"/>
            <a:ext cx="145343" cy="422729"/>
            <a:chOff x="4071800" y="2269925"/>
            <a:chExt cx="172925" cy="502950"/>
          </a:xfrm>
        </p:grpSpPr>
        <p:sp>
          <p:nvSpPr>
            <p:cNvPr id="923" name="Google Shape;923;p47"/>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47"/>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 name="Google Shape;926;p47"/>
          <p:cNvGrpSpPr/>
          <p:nvPr/>
        </p:nvGrpSpPr>
        <p:grpSpPr>
          <a:xfrm>
            <a:off x="4872696" y="2086302"/>
            <a:ext cx="345971" cy="325505"/>
            <a:chOff x="5972700" y="2330200"/>
            <a:chExt cx="411625" cy="387275"/>
          </a:xfrm>
        </p:grpSpPr>
        <p:sp>
          <p:nvSpPr>
            <p:cNvPr id="927" name="Google Shape;927;p4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7"/>
          <p:cNvGrpSpPr/>
          <p:nvPr/>
        </p:nvGrpSpPr>
        <p:grpSpPr>
          <a:xfrm>
            <a:off x="467993" y="2614431"/>
            <a:ext cx="109538" cy="399195"/>
            <a:chOff x="732125" y="2958550"/>
            <a:chExt cx="130325" cy="474950"/>
          </a:xfrm>
        </p:grpSpPr>
        <p:sp>
          <p:nvSpPr>
            <p:cNvPr id="930" name="Google Shape;930;p47"/>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47"/>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7"/>
          <p:cNvGrpSpPr/>
          <p:nvPr/>
        </p:nvGrpSpPr>
        <p:grpSpPr>
          <a:xfrm>
            <a:off x="2023737" y="2627227"/>
            <a:ext cx="387933" cy="367467"/>
            <a:chOff x="2583100" y="2973775"/>
            <a:chExt cx="461550" cy="437200"/>
          </a:xfrm>
        </p:grpSpPr>
        <p:sp>
          <p:nvSpPr>
            <p:cNvPr id="941" name="Google Shape;941;p47"/>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47"/>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47"/>
          <p:cNvGrpSpPr/>
          <p:nvPr/>
        </p:nvGrpSpPr>
        <p:grpSpPr>
          <a:xfrm>
            <a:off x="4263186" y="2655384"/>
            <a:ext cx="435022" cy="323445"/>
            <a:chOff x="5247525" y="3007275"/>
            <a:chExt cx="517575" cy="384825"/>
          </a:xfrm>
        </p:grpSpPr>
        <p:sp>
          <p:nvSpPr>
            <p:cNvPr id="945" name="Google Shape;945;p4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47"/>
          <p:cNvGrpSpPr/>
          <p:nvPr/>
        </p:nvGrpSpPr>
        <p:grpSpPr>
          <a:xfrm>
            <a:off x="3174172" y="2636956"/>
            <a:ext cx="342882" cy="350068"/>
            <a:chOff x="3951850" y="2985350"/>
            <a:chExt cx="407950" cy="416500"/>
          </a:xfrm>
        </p:grpSpPr>
        <p:sp>
          <p:nvSpPr>
            <p:cNvPr id="948" name="Google Shape;948;p4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47"/>
          <p:cNvGrpSpPr/>
          <p:nvPr/>
        </p:nvGrpSpPr>
        <p:grpSpPr>
          <a:xfrm>
            <a:off x="330844" y="3226504"/>
            <a:ext cx="397136" cy="305017"/>
            <a:chOff x="568950" y="3686775"/>
            <a:chExt cx="472500" cy="362900"/>
          </a:xfrm>
        </p:grpSpPr>
        <p:sp>
          <p:nvSpPr>
            <p:cNvPr id="953" name="Google Shape;953;p47"/>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47"/>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 name="Google Shape;957;p47"/>
          <p:cNvGrpSpPr/>
          <p:nvPr/>
        </p:nvGrpSpPr>
        <p:grpSpPr>
          <a:xfrm>
            <a:off x="898896" y="3252097"/>
            <a:ext cx="377700" cy="253852"/>
            <a:chOff x="1244800" y="3717225"/>
            <a:chExt cx="449375" cy="302025"/>
          </a:xfrm>
        </p:grpSpPr>
        <p:sp>
          <p:nvSpPr>
            <p:cNvPr id="958" name="Google Shape;958;p47"/>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47"/>
          <p:cNvGrpSpPr/>
          <p:nvPr/>
        </p:nvGrpSpPr>
        <p:grpSpPr>
          <a:xfrm>
            <a:off x="1468986" y="3232639"/>
            <a:ext cx="367467" cy="287115"/>
            <a:chOff x="1923075" y="3694075"/>
            <a:chExt cx="437200" cy="341600"/>
          </a:xfrm>
        </p:grpSpPr>
        <p:sp>
          <p:nvSpPr>
            <p:cNvPr id="965" name="Google Shape;965;p47"/>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7"/>
          <p:cNvGrpSpPr/>
          <p:nvPr/>
        </p:nvGrpSpPr>
        <p:grpSpPr>
          <a:xfrm>
            <a:off x="2037542" y="3228038"/>
            <a:ext cx="360301" cy="295814"/>
            <a:chOff x="2599525" y="3688600"/>
            <a:chExt cx="428675" cy="351950"/>
          </a:xfrm>
        </p:grpSpPr>
        <p:sp>
          <p:nvSpPr>
            <p:cNvPr id="975" name="Google Shape;975;p47"/>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47"/>
          <p:cNvGrpSpPr/>
          <p:nvPr/>
        </p:nvGrpSpPr>
        <p:grpSpPr>
          <a:xfrm>
            <a:off x="2619925" y="3207571"/>
            <a:ext cx="333700" cy="329077"/>
            <a:chOff x="3292425" y="3664250"/>
            <a:chExt cx="397025" cy="391525"/>
          </a:xfrm>
        </p:grpSpPr>
        <p:sp>
          <p:nvSpPr>
            <p:cNvPr id="979" name="Google Shape;979;p47"/>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7"/>
          <p:cNvGrpSpPr/>
          <p:nvPr/>
        </p:nvGrpSpPr>
        <p:grpSpPr>
          <a:xfrm>
            <a:off x="3157782" y="3250038"/>
            <a:ext cx="369526" cy="268183"/>
            <a:chOff x="3932350" y="3714775"/>
            <a:chExt cx="439650" cy="319075"/>
          </a:xfrm>
        </p:grpSpPr>
        <p:sp>
          <p:nvSpPr>
            <p:cNvPr id="983" name="Google Shape;983;p47"/>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47"/>
          <p:cNvGrpSpPr/>
          <p:nvPr/>
        </p:nvGrpSpPr>
        <p:grpSpPr>
          <a:xfrm>
            <a:off x="3722766" y="3250038"/>
            <a:ext cx="369505" cy="268183"/>
            <a:chOff x="4604550" y="3714775"/>
            <a:chExt cx="439625" cy="319075"/>
          </a:xfrm>
        </p:grpSpPr>
        <p:sp>
          <p:nvSpPr>
            <p:cNvPr id="989" name="Google Shape;989;p47"/>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7"/>
          <p:cNvGrpSpPr/>
          <p:nvPr/>
        </p:nvGrpSpPr>
        <p:grpSpPr>
          <a:xfrm>
            <a:off x="4301051" y="3222406"/>
            <a:ext cx="353136" cy="313738"/>
            <a:chOff x="5292575" y="3681900"/>
            <a:chExt cx="420150" cy="373275"/>
          </a:xfrm>
        </p:grpSpPr>
        <p:sp>
          <p:nvSpPr>
            <p:cNvPr id="992" name="Google Shape;992;p47"/>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7"/>
          <p:cNvGrpSpPr/>
          <p:nvPr/>
        </p:nvGrpSpPr>
        <p:grpSpPr>
          <a:xfrm>
            <a:off x="4846073" y="3182482"/>
            <a:ext cx="393060" cy="393060"/>
            <a:chOff x="5941025" y="3634400"/>
            <a:chExt cx="467650" cy="467650"/>
          </a:xfrm>
        </p:grpSpPr>
        <p:sp>
          <p:nvSpPr>
            <p:cNvPr id="1000" name="Google Shape;1000;p47"/>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5436146" y="3207571"/>
            <a:ext cx="342882" cy="342903"/>
            <a:chOff x="6643075" y="3664250"/>
            <a:chExt cx="407950" cy="407975"/>
          </a:xfrm>
        </p:grpSpPr>
        <p:sp>
          <p:nvSpPr>
            <p:cNvPr id="1007" name="Google Shape;1007;p4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47"/>
          <p:cNvGrpSpPr/>
          <p:nvPr/>
        </p:nvGrpSpPr>
        <p:grpSpPr>
          <a:xfrm>
            <a:off x="336980" y="3758225"/>
            <a:ext cx="371564" cy="371543"/>
            <a:chOff x="576250" y="4319400"/>
            <a:chExt cx="442075" cy="442050"/>
          </a:xfrm>
        </p:grpSpPr>
        <p:sp>
          <p:nvSpPr>
            <p:cNvPr id="1010" name="Google Shape;1010;p4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47"/>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 name="Google Shape;1018;p47"/>
          <p:cNvGrpSpPr/>
          <p:nvPr/>
        </p:nvGrpSpPr>
        <p:grpSpPr>
          <a:xfrm>
            <a:off x="4280585" y="3777157"/>
            <a:ext cx="394068" cy="325505"/>
            <a:chOff x="5268225" y="4341925"/>
            <a:chExt cx="468850" cy="387275"/>
          </a:xfrm>
        </p:grpSpPr>
        <p:sp>
          <p:nvSpPr>
            <p:cNvPr id="1019" name="Google Shape;1019;p47"/>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7"/>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7"/>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47"/>
          <p:cNvGrpSpPr/>
          <p:nvPr/>
        </p:nvGrpSpPr>
        <p:grpSpPr>
          <a:xfrm>
            <a:off x="4865531" y="3766924"/>
            <a:ext cx="354145" cy="354145"/>
            <a:chOff x="5964175" y="4329750"/>
            <a:chExt cx="421350" cy="421350"/>
          </a:xfrm>
        </p:grpSpPr>
        <p:sp>
          <p:nvSpPr>
            <p:cNvPr id="1028" name="Google Shape;1028;p47"/>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47"/>
          <p:cNvGrpSpPr/>
          <p:nvPr/>
        </p:nvGrpSpPr>
        <p:grpSpPr>
          <a:xfrm>
            <a:off x="901439" y="4331908"/>
            <a:ext cx="372594" cy="360301"/>
            <a:chOff x="1247825" y="5001950"/>
            <a:chExt cx="443300" cy="428675"/>
          </a:xfrm>
        </p:grpSpPr>
        <p:sp>
          <p:nvSpPr>
            <p:cNvPr id="1031" name="Google Shape;1031;p47"/>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7"/>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7"/>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7"/>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7"/>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47"/>
          <p:cNvGrpSpPr/>
          <p:nvPr/>
        </p:nvGrpSpPr>
        <p:grpSpPr>
          <a:xfrm>
            <a:off x="1499685" y="4313985"/>
            <a:ext cx="306068" cy="389992"/>
            <a:chOff x="1959600" y="4980625"/>
            <a:chExt cx="364150" cy="464000"/>
          </a:xfrm>
        </p:grpSpPr>
        <p:sp>
          <p:nvSpPr>
            <p:cNvPr id="1038" name="Google Shape;1038;p47"/>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7"/>
          <p:cNvGrpSpPr/>
          <p:nvPr/>
        </p:nvGrpSpPr>
        <p:grpSpPr>
          <a:xfrm>
            <a:off x="2042165" y="4328840"/>
            <a:ext cx="351077" cy="360806"/>
            <a:chOff x="2605025" y="4998300"/>
            <a:chExt cx="417700" cy="429275"/>
          </a:xfrm>
        </p:grpSpPr>
        <p:sp>
          <p:nvSpPr>
            <p:cNvPr id="1046" name="Google Shape;1046;p47"/>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7"/>
          <p:cNvGrpSpPr/>
          <p:nvPr/>
        </p:nvGrpSpPr>
        <p:grpSpPr>
          <a:xfrm>
            <a:off x="2572857" y="4331908"/>
            <a:ext cx="419662" cy="349543"/>
            <a:chOff x="3236425" y="5001950"/>
            <a:chExt cx="499300" cy="415875"/>
          </a:xfrm>
        </p:grpSpPr>
        <p:sp>
          <p:nvSpPr>
            <p:cNvPr id="1050" name="Google Shape;1050;p47"/>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7"/>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7"/>
          <p:cNvGrpSpPr/>
          <p:nvPr/>
        </p:nvGrpSpPr>
        <p:grpSpPr>
          <a:xfrm>
            <a:off x="3187977" y="4313985"/>
            <a:ext cx="319369" cy="380263"/>
            <a:chOff x="3968275" y="4980625"/>
            <a:chExt cx="379975" cy="452425"/>
          </a:xfrm>
        </p:grpSpPr>
        <p:sp>
          <p:nvSpPr>
            <p:cNvPr id="1057" name="Google Shape;1057;p47"/>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7"/>
          <p:cNvGrpSpPr/>
          <p:nvPr/>
        </p:nvGrpSpPr>
        <p:grpSpPr>
          <a:xfrm>
            <a:off x="4843510" y="4398938"/>
            <a:ext cx="404323" cy="220085"/>
            <a:chOff x="5937975" y="5081700"/>
            <a:chExt cx="481050" cy="261850"/>
          </a:xfrm>
        </p:grpSpPr>
        <p:sp>
          <p:nvSpPr>
            <p:cNvPr id="1061" name="Google Shape;1061;p47"/>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7"/>
          <p:cNvGrpSpPr/>
          <p:nvPr/>
        </p:nvGrpSpPr>
        <p:grpSpPr>
          <a:xfrm>
            <a:off x="5461718" y="4356472"/>
            <a:ext cx="290183" cy="333678"/>
            <a:chOff x="6673500" y="5031175"/>
            <a:chExt cx="345250" cy="397000"/>
          </a:xfrm>
        </p:grpSpPr>
        <p:sp>
          <p:nvSpPr>
            <p:cNvPr id="1065" name="Google Shape;1065;p47"/>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7"/>
          <p:cNvGrpSpPr/>
          <p:nvPr/>
        </p:nvGrpSpPr>
        <p:grpSpPr>
          <a:xfrm>
            <a:off x="3153705" y="381117"/>
            <a:ext cx="387933" cy="345971"/>
            <a:chOff x="3927500" y="301425"/>
            <a:chExt cx="461550" cy="411625"/>
          </a:xfrm>
        </p:grpSpPr>
        <p:sp>
          <p:nvSpPr>
            <p:cNvPr id="1071" name="Google Shape;1071;p47"/>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7"/>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7"/>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7"/>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7"/>
          <p:cNvGrpSpPr/>
          <p:nvPr/>
        </p:nvGrpSpPr>
        <p:grpSpPr>
          <a:xfrm>
            <a:off x="5441252" y="387778"/>
            <a:ext cx="332670" cy="332670"/>
            <a:chOff x="6649150" y="309350"/>
            <a:chExt cx="395800" cy="395800"/>
          </a:xfrm>
        </p:grpSpPr>
        <p:sp>
          <p:nvSpPr>
            <p:cNvPr id="1099" name="Google Shape;1099;p47"/>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47"/>
          <p:cNvGrpSpPr/>
          <p:nvPr/>
        </p:nvGrpSpPr>
        <p:grpSpPr>
          <a:xfrm>
            <a:off x="4873705" y="395448"/>
            <a:ext cx="337797" cy="319873"/>
            <a:chOff x="5973900" y="318475"/>
            <a:chExt cx="401900" cy="380575"/>
          </a:xfrm>
        </p:grpSpPr>
        <p:sp>
          <p:nvSpPr>
            <p:cNvPr id="1123" name="Google Shape;1123;p47"/>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7"/>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7"/>
          <p:cNvGrpSpPr/>
          <p:nvPr/>
        </p:nvGrpSpPr>
        <p:grpSpPr>
          <a:xfrm>
            <a:off x="918858" y="908741"/>
            <a:ext cx="342882" cy="418128"/>
            <a:chOff x="1268550" y="929175"/>
            <a:chExt cx="407950" cy="497475"/>
          </a:xfrm>
        </p:grpSpPr>
        <p:sp>
          <p:nvSpPr>
            <p:cNvPr id="1138" name="Google Shape;1138;p47"/>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47"/>
          <p:cNvGrpSpPr/>
          <p:nvPr/>
        </p:nvGrpSpPr>
        <p:grpSpPr>
          <a:xfrm>
            <a:off x="5404922" y="924605"/>
            <a:ext cx="405331" cy="388962"/>
            <a:chOff x="6605925" y="948050"/>
            <a:chExt cx="482250" cy="462775"/>
          </a:xfrm>
        </p:grpSpPr>
        <p:sp>
          <p:nvSpPr>
            <p:cNvPr id="1142" name="Google Shape;1142;p47"/>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7"/>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47"/>
          <p:cNvGrpSpPr/>
          <p:nvPr/>
        </p:nvGrpSpPr>
        <p:grpSpPr>
          <a:xfrm>
            <a:off x="5499604" y="2076574"/>
            <a:ext cx="215966" cy="342399"/>
            <a:chOff x="6718575" y="2318625"/>
            <a:chExt cx="256950" cy="407375"/>
          </a:xfrm>
        </p:grpSpPr>
        <p:sp>
          <p:nvSpPr>
            <p:cNvPr id="1149" name="Google Shape;1149;p4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47"/>
          <p:cNvGrpSpPr/>
          <p:nvPr/>
        </p:nvGrpSpPr>
        <p:grpSpPr>
          <a:xfrm>
            <a:off x="2600993" y="2703482"/>
            <a:ext cx="363369" cy="221115"/>
            <a:chOff x="3269900" y="3064500"/>
            <a:chExt cx="432325" cy="263075"/>
          </a:xfrm>
        </p:grpSpPr>
        <p:sp>
          <p:nvSpPr>
            <p:cNvPr id="1158" name="Google Shape;1158;p47"/>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7"/>
          <p:cNvGrpSpPr/>
          <p:nvPr/>
        </p:nvGrpSpPr>
        <p:grpSpPr>
          <a:xfrm>
            <a:off x="5475019" y="2635926"/>
            <a:ext cx="265115" cy="372594"/>
            <a:chOff x="6689325" y="2984125"/>
            <a:chExt cx="315425" cy="443300"/>
          </a:xfrm>
        </p:grpSpPr>
        <p:sp>
          <p:nvSpPr>
            <p:cNvPr id="1162" name="Google Shape;1162;p47"/>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7"/>
          <p:cNvGrpSpPr/>
          <p:nvPr/>
        </p:nvGrpSpPr>
        <p:grpSpPr>
          <a:xfrm>
            <a:off x="1523745" y="3730594"/>
            <a:ext cx="256416" cy="414535"/>
            <a:chOff x="1988225" y="4286525"/>
            <a:chExt cx="305075" cy="493200"/>
          </a:xfrm>
        </p:grpSpPr>
        <p:sp>
          <p:nvSpPr>
            <p:cNvPr id="1168" name="Google Shape;1168;p47"/>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7"/>
          <p:cNvGrpSpPr/>
          <p:nvPr/>
        </p:nvGrpSpPr>
        <p:grpSpPr>
          <a:xfrm>
            <a:off x="2067737" y="3759759"/>
            <a:ext cx="309640" cy="392030"/>
            <a:chOff x="2635450" y="4321225"/>
            <a:chExt cx="368400" cy="466425"/>
          </a:xfrm>
        </p:grpSpPr>
        <p:sp>
          <p:nvSpPr>
            <p:cNvPr id="1176" name="Google Shape;1176;p47"/>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7"/>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7"/>
          <p:cNvGrpSpPr/>
          <p:nvPr/>
        </p:nvGrpSpPr>
        <p:grpSpPr>
          <a:xfrm>
            <a:off x="5436146" y="3750030"/>
            <a:ext cx="342882" cy="383835"/>
            <a:chOff x="6643075" y="4309650"/>
            <a:chExt cx="407950" cy="456675"/>
          </a:xfrm>
        </p:grpSpPr>
        <p:sp>
          <p:nvSpPr>
            <p:cNvPr id="1183" name="Google Shape;1183;p47"/>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47"/>
          <p:cNvGrpSpPr/>
          <p:nvPr/>
        </p:nvGrpSpPr>
        <p:grpSpPr>
          <a:xfrm>
            <a:off x="4251419" y="4291984"/>
            <a:ext cx="452420" cy="433992"/>
            <a:chOff x="5233525" y="4954450"/>
            <a:chExt cx="538275" cy="516350"/>
          </a:xfrm>
        </p:grpSpPr>
        <p:sp>
          <p:nvSpPr>
            <p:cNvPr id="1193" name="Google Shape;1193;p47"/>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7"/>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47"/>
          <p:cNvGrpSpPr/>
          <p:nvPr/>
        </p:nvGrpSpPr>
        <p:grpSpPr>
          <a:xfrm>
            <a:off x="3682338" y="4299654"/>
            <a:ext cx="460615" cy="418653"/>
            <a:chOff x="4556450" y="4963575"/>
            <a:chExt cx="548025" cy="498100"/>
          </a:xfrm>
        </p:grpSpPr>
        <p:sp>
          <p:nvSpPr>
            <p:cNvPr id="1205" name="Google Shape;1205;p47"/>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47"/>
          <p:cNvGrpSpPr/>
          <p:nvPr/>
        </p:nvGrpSpPr>
        <p:grpSpPr>
          <a:xfrm>
            <a:off x="299620" y="4390239"/>
            <a:ext cx="445255" cy="246182"/>
            <a:chOff x="531800" y="5071350"/>
            <a:chExt cx="529750" cy="292900"/>
          </a:xfrm>
        </p:grpSpPr>
        <p:sp>
          <p:nvSpPr>
            <p:cNvPr id="1211" name="Google Shape;1211;p47"/>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7"/>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7"/>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7"/>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7"/>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7"/>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7"/>
          <p:cNvGrpSpPr/>
          <p:nvPr/>
        </p:nvGrpSpPr>
        <p:grpSpPr>
          <a:xfrm>
            <a:off x="7167694" y="1955800"/>
            <a:ext cx="433992" cy="422729"/>
            <a:chOff x="5916675" y="927975"/>
            <a:chExt cx="516350" cy="502950"/>
          </a:xfrm>
        </p:grpSpPr>
        <p:sp>
          <p:nvSpPr>
            <p:cNvPr id="1219" name="Google Shape;1219;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47"/>
          <p:cNvGrpSpPr/>
          <p:nvPr/>
        </p:nvGrpSpPr>
        <p:grpSpPr>
          <a:xfrm>
            <a:off x="6283714" y="2661702"/>
            <a:ext cx="1079481" cy="1051467"/>
            <a:chOff x="5916675" y="927975"/>
            <a:chExt cx="516350" cy="502950"/>
          </a:xfrm>
        </p:grpSpPr>
        <p:sp>
          <p:nvSpPr>
            <p:cNvPr id="1222" name="Google Shape;1222;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7"/>
          <p:cNvGrpSpPr/>
          <p:nvPr/>
        </p:nvGrpSpPr>
        <p:grpSpPr>
          <a:xfrm>
            <a:off x="6283857" y="1955800"/>
            <a:ext cx="433992" cy="422729"/>
            <a:chOff x="5916675" y="927975"/>
            <a:chExt cx="516350" cy="502950"/>
          </a:xfrm>
        </p:grpSpPr>
        <p:sp>
          <p:nvSpPr>
            <p:cNvPr id="1225" name="Google Shape;1225;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47"/>
          <p:cNvSpPr/>
          <p:nvPr/>
        </p:nvSpPr>
        <p:spPr>
          <a:xfrm>
            <a:off x="7359855"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7"/>
          <p:cNvSpPr/>
          <p:nvPr/>
        </p:nvSpPr>
        <p:spPr>
          <a:xfrm>
            <a:off x="6476018"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7"/>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101</a:t>
            </a:fld>
            <a:endParaRPr/>
          </a:p>
        </p:txBody>
      </p:sp>
      <p:sp>
        <p:nvSpPr>
          <p:cNvPr id="1231" name="Google Shape;1231;p47"/>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600"/>
              </a:spcBef>
              <a:spcAft>
                <a:spcPts val="0"/>
              </a:spcAft>
              <a:buSzPts val="900"/>
              <a:buChar char="⬥"/>
            </a:pPr>
            <a:r>
              <a:rPr lang="en" sz="900"/>
              <a:t>Change fill color and opacity.</a:t>
            </a:r>
            <a:endParaRPr sz="900"/>
          </a:p>
          <a:p>
            <a:pPr marL="457200" lvl="0" indent="-285750" algn="l" rtl="0">
              <a:spcBef>
                <a:spcPts val="600"/>
              </a:spcBef>
              <a:spcAft>
                <a:spcPts val="0"/>
              </a:spcAft>
              <a:buSzPts val="900"/>
              <a:buChar char="⬥"/>
            </a:pPr>
            <a:r>
              <a:rPr lang="en" sz="900"/>
              <a:t>Change line color, width and style.</a:t>
            </a:r>
            <a:endParaRPr sz="900"/>
          </a:p>
          <a:p>
            <a:pPr marL="0" lvl="0" indent="0" algn="l" rtl="0">
              <a:spcBef>
                <a:spcPts val="600"/>
              </a:spcBef>
              <a:spcAft>
                <a:spcPts val="600"/>
              </a:spcAft>
              <a:buNone/>
            </a:pPr>
            <a:r>
              <a:rPr lang="en" sz="900"/>
              <a:t>Isn’t that nice? :)</a:t>
            </a:r>
            <a:br>
              <a:rPr lang="en" sz="900"/>
            </a:br>
            <a:br>
              <a:rPr lang="en" sz="900"/>
            </a:br>
            <a:r>
              <a:rPr lang="en" sz="900"/>
              <a:t>Examples:</a:t>
            </a:r>
            <a:br>
              <a:rPr lang="en" sz="900"/>
            </a:br>
            <a:endParaRPr sz="900"/>
          </a:p>
        </p:txBody>
      </p:sp>
      <p:sp>
        <p:nvSpPr>
          <p:cNvPr id="1232" name="Google Shape;1232;p47"/>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600"/>
              </a:spcBef>
              <a:spcAft>
                <a:spcPts val="600"/>
              </a:spcAft>
              <a:buNone/>
            </a:pPr>
            <a:endParaRPr sz="900" b="1"/>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236"/>
        <p:cNvGrpSpPr/>
        <p:nvPr/>
      </p:nvGrpSpPr>
      <p:grpSpPr>
        <a:xfrm>
          <a:off x="0" y="0"/>
          <a:ext cx="0" cy="0"/>
          <a:chOff x="0" y="0"/>
          <a:chExt cx="0" cy="0"/>
        </a:xfrm>
      </p:grpSpPr>
      <p:grpSp>
        <p:nvGrpSpPr>
          <p:cNvPr id="1237" name="Google Shape;1237;p48"/>
          <p:cNvGrpSpPr/>
          <p:nvPr/>
        </p:nvGrpSpPr>
        <p:grpSpPr>
          <a:xfrm>
            <a:off x="3058888" y="1550127"/>
            <a:ext cx="445718" cy="445753"/>
            <a:chOff x="3706812" y="1035050"/>
            <a:chExt cx="4792662" cy="4787899"/>
          </a:xfrm>
        </p:grpSpPr>
        <p:sp>
          <p:nvSpPr>
            <p:cNvPr id="1238" name="Google Shape;1238;p4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4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4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3" name="Google Shape;1243;p4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4" name="Google Shape;1244;p48"/>
          <p:cNvGrpSpPr/>
          <p:nvPr/>
        </p:nvGrpSpPr>
        <p:grpSpPr>
          <a:xfrm>
            <a:off x="1779393" y="1550157"/>
            <a:ext cx="443331" cy="445437"/>
            <a:chOff x="1400175" y="1220787"/>
            <a:chExt cx="4473575" cy="4476750"/>
          </a:xfrm>
        </p:grpSpPr>
        <p:sp>
          <p:nvSpPr>
            <p:cNvPr id="1245" name="Google Shape;1245;p4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6" name="Google Shape;1246;p4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4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9" name="Google Shape;1249;p48"/>
          <p:cNvGrpSpPr/>
          <p:nvPr/>
        </p:nvGrpSpPr>
        <p:grpSpPr>
          <a:xfrm>
            <a:off x="1138046" y="1550171"/>
            <a:ext cx="446045" cy="445465"/>
            <a:chOff x="1649412" y="927100"/>
            <a:chExt cx="5011737" cy="5016500"/>
          </a:xfrm>
        </p:grpSpPr>
        <p:sp>
          <p:nvSpPr>
            <p:cNvPr id="1250" name="Google Shape;1250;p4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3" name="Google Shape;1253;p48"/>
          <p:cNvGrpSpPr/>
          <p:nvPr/>
        </p:nvGrpSpPr>
        <p:grpSpPr>
          <a:xfrm>
            <a:off x="2418397" y="1550424"/>
            <a:ext cx="444870" cy="445286"/>
            <a:chOff x="1301750" y="920750"/>
            <a:chExt cx="5095875" cy="5100637"/>
          </a:xfrm>
        </p:grpSpPr>
        <p:sp>
          <p:nvSpPr>
            <p:cNvPr id="1254" name="Google Shape;1254;p4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9" name="Google Shape;1259;p48"/>
          <p:cNvGrpSpPr/>
          <p:nvPr/>
        </p:nvGrpSpPr>
        <p:grpSpPr>
          <a:xfrm>
            <a:off x="4341570" y="1550333"/>
            <a:ext cx="445621" cy="445591"/>
            <a:chOff x="5732756" y="2682276"/>
            <a:chExt cx="719905" cy="719856"/>
          </a:xfrm>
        </p:grpSpPr>
        <p:sp>
          <p:nvSpPr>
            <p:cNvPr id="1260" name="Google Shape;1260;p4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3" name="Google Shape;1263;p48"/>
          <p:cNvGrpSpPr/>
          <p:nvPr/>
        </p:nvGrpSpPr>
        <p:grpSpPr>
          <a:xfrm>
            <a:off x="4982887" y="1550327"/>
            <a:ext cx="445627" cy="445604"/>
            <a:chOff x="6768809" y="2682265"/>
            <a:chExt cx="719915" cy="719877"/>
          </a:xfrm>
        </p:grpSpPr>
        <p:sp>
          <p:nvSpPr>
            <p:cNvPr id="1264" name="Google Shape;1264;p4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8" name="Google Shape;1268;p48"/>
          <p:cNvGrpSpPr/>
          <p:nvPr/>
        </p:nvGrpSpPr>
        <p:grpSpPr>
          <a:xfrm>
            <a:off x="5624209" y="1550356"/>
            <a:ext cx="445753" cy="445545"/>
            <a:chOff x="7804870" y="2682313"/>
            <a:chExt cx="720118" cy="719782"/>
          </a:xfrm>
        </p:grpSpPr>
        <p:sp>
          <p:nvSpPr>
            <p:cNvPr id="1269" name="Google Shape;1269;p4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4" name="Google Shape;1274;p48"/>
          <p:cNvGrpSpPr/>
          <p:nvPr/>
        </p:nvGrpSpPr>
        <p:grpSpPr>
          <a:xfrm>
            <a:off x="6265657" y="1550125"/>
            <a:ext cx="446293" cy="446006"/>
            <a:chOff x="8841135" y="2681940"/>
            <a:chExt cx="720990" cy="720527"/>
          </a:xfrm>
        </p:grpSpPr>
        <p:sp>
          <p:nvSpPr>
            <p:cNvPr id="1275" name="Google Shape;1275;p4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4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4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1" name="Google Shape;1281;p48"/>
          <p:cNvGrpSpPr/>
          <p:nvPr/>
        </p:nvGrpSpPr>
        <p:grpSpPr>
          <a:xfrm>
            <a:off x="3699655" y="1550057"/>
            <a:ext cx="445260" cy="445260"/>
            <a:chOff x="4103687" y="1439862"/>
            <a:chExt cx="3986212" cy="3986211"/>
          </a:xfrm>
        </p:grpSpPr>
        <p:sp>
          <p:nvSpPr>
            <p:cNvPr id="1282" name="Google Shape;1282;p4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4" name="Google Shape;1284;p48"/>
          <p:cNvGrpSpPr/>
          <p:nvPr/>
        </p:nvGrpSpPr>
        <p:grpSpPr>
          <a:xfrm>
            <a:off x="6907645" y="1550361"/>
            <a:ext cx="445803" cy="445535"/>
            <a:chOff x="9878272" y="2682320"/>
            <a:chExt cx="720199" cy="719767"/>
          </a:xfrm>
        </p:grpSpPr>
        <p:sp>
          <p:nvSpPr>
            <p:cNvPr id="1285" name="Google Shape;1285;p4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8" name="Google Shape;1288;p48"/>
          <p:cNvGrpSpPr/>
          <p:nvPr/>
        </p:nvGrpSpPr>
        <p:grpSpPr>
          <a:xfrm>
            <a:off x="7549143" y="1550278"/>
            <a:ext cx="445700" cy="445701"/>
            <a:chOff x="10914618" y="2682187"/>
            <a:chExt cx="720033" cy="720033"/>
          </a:xfrm>
        </p:grpSpPr>
        <p:sp>
          <p:nvSpPr>
            <p:cNvPr id="1289" name="Google Shape;1289;p4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4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4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5" name="Google Shape;1295;p48"/>
          <p:cNvGrpSpPr/>
          <p:nvPr/>
        </p:nvGrpSpPr>
        <p:grpSpPr>
          <a:xfrm>
            <a:off x="1772664" y="843057"/>
            <a:ext cx="361521" cy="445816"/>
            <a:chOff x="1582665" y="1011072"/>
            <a:chExt cx="584040" cy="720220"/>
          </a:xfrm>
        </p:grpSpPr>
        <p:sp>
          <p:nvSpPr>
            <p:cNvPr id="1296" name="Google Shape;1296;p4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7" name="Google Shape;1297;p4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4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4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1" name="Google Shape;1301;p48"/>
          <p:cNvGrpSpPr/>
          <p:nvPr/>
        </p:nvGrpSpPr>
        <p:grpSpPr>
          <a:xfrm>
            <a:off x="2374048" y="843078"/>
            <a:ext cx="379481" cy="445796"/>
            <a:chOff x="2554206" y="1011105"/>
            <a:chExt cx="613055" cy="720187"/>
          </a:xfrm>
        </p:grpSpPr>
        <p:sp>
          <p:nvSpPr>
            <p:cNvPr id="1302" name="Google Shape;1302;p4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4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5" name="Google Shape;1305;p48"/>
          <p:cNvGrpSpPr/>
          <p:nvPr/>
        </p:nvGrpSpPr>
        <p:grpSpPr>
          <a:xfrm>
            <a:off x="6922223" y="797418"/>
            <a:ext cx="460705" cy="491455"/>
            <a:chOff x="9901824" y="937343"/>
            <a:chExt cx="744273" cy="793950"/>
          </a:xfrm>
        </p:grpSpPr>
        <p:grpSp>
          <p:nvGrpSpPr>
            <p:cNvPr id="1306" name="Google Shape;1306;p48"/>
            <p:cNvGrpSpPr/>
            <p:nvPr/>
          </p:nvGrpSpPr>
          <p:grpSpPr>
            <a:xfrm>
              <a:off x="9901824" y="937343"/>
              <a:ext cx="744273" cy="793950"/>
              <a:chOff x="9901824" y="937343"/>
              <a:chExt cx="744273" cy="793950"/>
            </a:xfrm>
          </p:grpSpPr>
          <p:sp>
            <p:nvSpPr>
              <p:cNvPr id="1307" name="Google Shape;1307;p4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17" name="Google Shape;1317;p4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4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3" name="Google Shape;1323;p48"/>
          <p:cNvGrpSpPr/>
          <p:nvPr/>
        </p:nvGrpSpPr>
        <p:grpSpPr>
          <a:xfrm>
            <a:off x="2993392" y="843244"/>
            <a:ext cx="369868" cy="445629"/>
            <a:chOff x="3554761" y="1011374"/>
            <a:chExt cx="597525" cy="719918"/>
          </a:xfrm>
        </p:grpSpPr>
        <p:sp>
          <p:nvSpPr>
            <p:cNvPr id="1324" name="Google Shape;1324;p4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8" name="Google Shape;1328;p48"/>
          <p:cNvGrpSpPr/>
          <p:nvPr/>
        </p:nvGrpSpPr>
        <p:grpSpPr>
          <a:xfrm>
            <a:off x="3603122" y="843032"/>
            <a:ext cx="370755" cy="445841"/>
            <a:chOff x="4539787" y="1011032"/>
            <a:chExt cx="598958" cy="720261"/>
          </a:xfrm>
        </p:grpSpPr>
        <p:sp>
          <p:nvSpPr>
            <p:cNvPr id="1329" name="Google Shape;1329;p4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4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4" name="Google Shape;1334;p48"/>
          <p:cNvGrpSpPr/>
          <p:nvPr/>
        </p:nvGrpSpPr>
        <p:grpSpPr>
          <a:xfrm>
            <a:off x="4213740" y="843140"/>
            <a:ext cx="366917" cy="445733"/>
            <a:chOff x="5526246" y="1011207"/>
            <a:chExt cx="592758" cy="720086"/>
          </a:xfrm>
        </p:grpSpPr>
        <p:sp>
          <p:nvSpPr>
            <p:cNvPr id="1335" name="Google Shape;1335;p4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1" name="Google Shape;1341;p48"/>
          <p:cNvGrpSpPr/>
          <p:nvPr/>
        </p:nvGrpSpPr>
        <p:grpSpPr>
          <a:xfrm>
            <a:off x="1168508" y="843134"/>
            <a:ext cx="364294" cy="445740"/>
            <a:chOff x="606645" y="1011196"/>
            <a:chExt cx="588520" cy="720096"/>
          </a:xfrm>
        </p:grpSpPr>
        <p:sp>
          <p:nvSpPr>
            <p:cNvPr id="1342" name="Google Shape;1342;p4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6" name="Google Shape;1346;p48"/>
          <p:cNvGrpSpPr/>
          <p:nvPr/>
        </p:nvGrpSpPr>
        <p:grpSpPr>
          <a:xfrm>
            <a:off x="7622791" y="843111"/>
            <a:ext cx="298405" cy="445762"/>
            <a:chOff x="11033597" y="1011159"/>
            <a:chExt cx="482075" cy="720133"/>
          </a:xfrm>
        </p:grpSpPr>
        <p:sp>
          <p:nvSpPr>
            <p:cNvPr id="1347" name="Google Shape;1347;p4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8" name="Google Shape;1348;p4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9" name="Google Shape;1349;p4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50" name="Google Shape;1350;p4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51" name="Google Shape;1351;p48"/>
          <p:cNvGrpSpPr/>
          <p:nvPr/>
        </p:nvGrpSpPr>
        <p:grpSpPr>
          <a:xfrm>
            <a:off x="6221656" y="797418"/>
            <a:ext cx="460705" cy="491455"/>
            <a:chOff x="8770051" y="937343"/>
            <a:chExt cx="744273" cy="793950"/>
          </a:xfrm>
        </p:grpSpPr>
        <p:sp>
          <p:nvSpPr>
            <p:cNvPr id="1352" name="Google Shape;1352;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3" name="Google Shape;1353;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4" name="Google Shape;1354;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5" name="Google Shape;1355;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6" name="Google Shape;1356;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57" name="Google Shape;1357;p48"/>
            <p:cNvGrpSpPr/>
            <p:nvPr/>
          </p:nvGrpSpPr>
          <p:grpSpPr>
            <a:xfrm>
              <a:off x="8770051" y="937343"/>
              <a:ext cx="744273" cy="793950"/>
              <a:chOff x="6565437" y="1588001"/>
              <a:chExt cx="744273" cy="793950"/>
            </a:xfrm>
          </p:grpSpPr>
          <p:sp>
            <p:nvSpPr>
              <p:cNvPr id="1358" name="Google Shape;1358;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5" name="Google Shape;1365;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6" name="Google Shape;1366;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68" name="Google Shape;1368;p48"/>
          <p:cNvGrpSpPr/>
          <p:nvPr/>
        </p:nvGrpSpPr>
        <p:grpSpPr>
          <a:xfrm>
            <a:off x="4820520" y="797418"/>
            <a:ext cx="460705" cy="491455"/>
            <a:chOff x="6506504" y="937343"/>
            <a:chExt cx="744273" cy="793950"/>
          </a:xfrm>
        </p:grpSpPr>
        <p:sp>
          <p:nvSpPr>
            <p:cNvPr id="1369" name="Google Shape;1369;p4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0" name="Google Shape;1370;p4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1" name="Google Shape;1371;p4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72" name="Google Shape;1372;p48"/>
            <p:cNvGrpSpPr/>
            <p:nvPr/>
          </p:nvGrpSpPr>
          <p:grpSpPr>
            <a:xfrm>
              <a:off x="6506504" y="937343"/>
              <a:ext cx="744273" cy="793950"/>
              <a:chOff x="6565437" y="1588001"/>
              <a:chExt cx="744273" cy="793950"/>
            </a:xfrm>
          </p:grpSpPr>
          <p:sp>
            <p:nvSpPr>
              <p:cNvPr id="1373" name="Google Shape;1373;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83" name="Google Shape;1383;p48"/>
          <p:cNvGrpSpPr/>
          <p:nvPr/>
        </p:nvGrpSpPr>
        <p:grpSpPr>
          <a:xfrm>
            <a:off x="5521088" y="797418"/>
            <a:ext cx="460705" cy="491455"/>
            <a:chOff x="7638277" y="937343"/>
            <a:chExt cx="744273" cy="793950"/>
          </a:xfrm>
        </p:grpSpPr>
        <p:sp>
          <p:nvSpPr>
            <p:cNvPr id="1384" name="Google Shape;1384;p4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5" name="Google Shape;1385;p4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6" name="Google Shape;1386;p4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7" name="Google Shape;1387;p4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88" name="Google Shape;1388;p48"/>
            <p:cNvGrpSpPr/>
            <p:nvPr/>
          </p:nvGrpSpPr>
          <p:grpSpPr>
            <a:xfrm>
              <a:off x="7638277" y="937343"/>
              <a:ext cx="744273" cy="793950"/>
              <a:chOff x="6565437" y="1588001"/>
              <a:chExt cx="744273" cy="793950"/>
            </a:xfrm>
          </p:grpSpPr>
          <p:sp>
            <p:nvSpPr>
              <p:cNvPr id="1389" name="Google Shape;1389;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99" name="Google Shape;1399;p48"/>
          <p:cNvGrpSpPr/>
          <p:nvPr/>
        </p:nvGrpSpPr>
        <p:grpSpPr>
          <a:xfrm>
            <a:off x="3061198" y="2986973"/>
            <a:ext cx="445779" cy="400764"/>
            <a:chOff x="3778727" y="4460423"/>
            <a:chExt cx="720160" cy="647438"/>
          </a:xfrm>
        </p:grpSpPr>
        <p:sp>
          <p:nvSpPr>
            <p:cNvPr id="1400" name="Google Shape;1400;p4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4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7" name="Google Shape;1407;p48"/>
          <p:cNvGrpSpPr/>
          <p:nvPr/>
        </p:nvGrpSpPr>
        <p:grpSpPr>
          <a:xfrm>
            <a:off x="1138083" y="2972048"/>
            <a:ext cx="445680" cy="430613"/>
            <a:chOff x="557494" y="4436312"/>
            <a:chExt cx="720000" cy="695660"/>
          </a:xfrm>
        </p:grpSpPr>
        <p:sp>
          <p:nvSpPr>
            <p:cNvPr id="1408" name="Google Shape;1408;p4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2" name="Google Shape;1412;p48"/>
          <p:cNvGrpSpPr/>
          <p:nvPr/>
        </p:nvGrpSpPr>
        <p:grpSpPr>
          <a:xfrm>
            <a:off x="4343305" y="2964459"/>
            <a:ext cx="445833" cy="445792"/>
            <a:chOff x="5926265" y="4424051"/>
            <a:chExt cx="720246" cy="720181"/>
          </a:xfrm>
        </p:grpSpPr>
        <p:sp>
          <p:nvSpPr>
            <p:cNvPr id="1413" name="Google Shape;1413;p4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7" name="Google Shape;1417;p48"/>
          <p:cNvGrpSpPr/>
          <p:nvPr/>
        </p:nvGrpSpPr>
        <p:grpSpPr>
          <a:xfrm>
            <a:off x="1779066" y="2984013"/>
            <a:ext cx="445680" cy="406684"/>
            <a:chOff x="1631150" y="4455641"/>
            <a:chExt cx="720000" cy="657002"/>
          </a:xfrm>
        </p:grpSpPr>
        <p:sp>
          <p:nvSpPr>
            <p:cNvPr id="1418" name="Google Shape;1418;p4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8"/>
          <p:cNvGrpSpPr/>
          <p:nvPr/>
        </p:nvGrpSpPr>
        <p:grpSpPr>
          <a:xfrm>
            <a:off x="2420095" y="2983429"/>
            <a:ext cx="445680" cy="407853"/>
            <a:chOff x="2704878" y="4454697"/>
            <a:chExt cx="720000" cy="658889"/>
          </a:xfrm>
        </p:grpSpPr>
        <p:sp>
          <p:nvSpPr>
            <p:cNvPr id="1424" name="Google Shape;1424;p4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4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4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4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0" name="Google Shape;1430;p48"/>
          <p:cNvGrpSpPr/>
          <p:nvPr/>
        </p:nvGrpSpPr>
        <p:grpSpPr>
          <a:xfrm>
            <a:off x="3702366" y="2985387"/>
            <a:ext cx="445549" cy="403935"/>
            <a:chOff x="4852681" y="4457861"/>
            <a:chExt cx="719788" cy="652561"/>
          </a:xfrm>
        </p:grpSpPr>
        <p:sp>
          <p:nvSpPr>
            <p:cNvPr id="1431" name="Google Shape;1431;p4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3" name="Google Shape;1433;p4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4" name="Google Shape;1434;p48"/>
          <p:cNvGrpSpPr/>
          <p:nvPr/>
        </p:nvGrpSpPr>
        <p:grpSpPr>
          <a:xfrm>
            <a:off x="4984527" y="2975824"/>
            <a:ext cx="445818" cy="423063"/>
            <a:chOff x="7000306" y="4442411"/>
            <a:chExt cx="720224" cy="683463"/>
          </a:xfrm>
        </p:grpSpPr>
        <p:sp>
          <p:nvSpPr>
            <p:cNvPr id="1435" name="Google Shape;1435;p4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6" name="Google Shape;1436;p4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7" name="Google Shape;1437;p4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8" name="Google Shape;1438;p4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9" name="Google Shape;1439;p4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0" name="Google Shape;1440;p48"/>
          <p:cNvGrpSpPr/>
          <p:nvPr/>
        </p:nvGrpSpPr>
        <p:grpSpPr>
          <a:xfrm>
            <a:off x="5625735" y="2973621"/>
            <a:ext cx="445779" cy="427468"/>
            <a:chOff x="8074325" y="4438852"/>
            <a:chExt cx="720160" cy="690579"/>
          </a:xfrm>
        </p:grpSpPr>
        <p:sp>
          <p:nvSpPr>
            <p:cNvPr id="1441" name="Google Shape;1441;p4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2" name="Google Shape;1442;p4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3" name="Google Shape;1443;p4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4" name="Google Shape;1444;p4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5" name="Google Shape;1445;p4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6" name="Google Shape;1446;p4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7" name="Google Shape;1447;p48"/>
          <p:cNvGrpSpPr/>
          <p:nvPr/>
        </p:nvGrpSpPr>
        <p:grpSpPr>
          <a:xfrm>
            <a:off x="6908080" y="2987570"/>
            <a:ext cx="445629" cy="399565"/>
            <a:chOff x="9878975" y="4425243"/>
            <a:chExt cx="719918" cy="645502"/>
          </a:xfrm>
        </p:grpSpPr>
        <p:sp>
          <p:nvSpPr>
            <p:cNvPr id="1448" name="Google Shape;1448;p4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1" name="Google Shape;1451;p48"/>
          <p:cNvGrpSpPr/>
          <p:nvPr/>
        </p:nvGrpSpPr>
        <p:grpSpPr>
          <a:xfrm>
            <a:off x="7549097" y="2976371"/>
            <a:ext cx="445785" cy="421964"/>
            <a:chOff x="10914544" y="4407150"/>
            <a:chExt cx="720170" cy="681687"/>
          </a:xfrm>
        </p:grpSpPr>
        <p:sp>
          <p:nvSpPr>
            <p:cNvPr id="1452" name="Google Shape;1452;p4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6" name="Google Shape;1456;p48"/>
          <p:cNvGrpSpPr/>
          <p:nvPr/>
        </p:nvGrpSpPr>
        <p:grpSpPr>
          <a:xfrm>
            <a:off x="6266887" y="2984485"/>
            <a:ext cx="445805" cy="405735"/>
            <a:chOff x="8843122" y="4420259"/>
            <a:chExt cx="720202" cy="655469"/>
          </a:xfrm>
        </p:grpSpPr>
        <p:sp>
          <p:nvSpPr>
            <p:cNvPr id="1457" name="Google Shape;1457;p4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3" name="Google Shape;1463;p48"/>
          <p:cNvGrpSpPr/>
          <p:nvPr/>
        </p:nvGrpSpPr>
        <p:grpSpPr>
          <a:xfrm>
            <a:off x="3069757" y="2283047"/>
            <a:ext cx="445812" cy="394518"/>
            <a:chOff x="1510757" y="3225422"/>
            <a:chExt cx="720214" cy="637347"/>
          </a:xfrm>
        </p:grpSpPr>
        <p:sp>
          <p:nvSpPr>
            <p:cNvPr id="1464" name="Google Shape;1464;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1" name="Google Shape;1471;p48"/>
          <p:cNvGrpSpPr/>
          <p:nvPr/>
        </p:nvGrpSpPr>
        <p:grpSpPr>
          <a:xfrm>
            <a:off x="3761148" y="2300567"/>
            <a:ext cx="445767" cy="359478"/>
            <a:chOff x="2595501" y="3253725"/>
            <a:chExt cx="720141" cy="580739"/>
          </a:xfrm>
        </p:grpSpPr>
        <p:sp>
          <p:nvSpPr>
            <p:cNvPr id="1472" name="Google Shape;1472;p4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6" name="Google Shape;1476;p48"/>
          <p:cNvGrpSpPr/>
          <p:nvPr/>
        </p:nvGrpSpPr>
        <p:grpSpPr>
          <a:xfrm>
            <a:off x="5143819" y="2257535"/>
            <a:ext cx="443879" cy="445541"/>
            <a:chOff x="4764809" y="3184208"/>
            <a:chExt cx="717090" cy="719775"/>
          </a:xfrm>
        </p:grpSpPr>
        <p:sp>
          <p:nvSpPr>
            <p:cNvPr id="1477" name="Google Shape;1477;p4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0" name="Google Shape;1480;p48"/>
          <p:cNvGrpSpPr/>
          <p:nvPr/>
        </p:nvGrpSpPr>
        <p:grpSpPr>
          <a:xfrm>
            <a:off x="4452495" y="2286500"/>
            <a:ext cx="445746" cy="387612"/>
            <a:chOff x="3680173" y="3231000"/>
            <a:chExt cx="720106" cy="626190"/>
          </a:xfrm>
        </p:grpSpPr>
        <p:sp>
          <p:nvSpPr>
            <p:cNvPr id="1481" name="Google Shape;1481;p4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8"/>
          <p:cNvGrpSpPr/>
          <p:nvPr/>
        </p:nvGrpSpPr>
        <p:grpSpPr>
          <a:xfrm>
            <a:off x="6524582" y="2257496"/>
            <a:ext cx="443283" cy="445620"/>
            <a:chOff x="6931035" y="3184144"/>
            <a:chExt cx="716128" cy="719903"/>
          </a:xfrm>
        </p:grpSpPr>
        <p:sp>
          <p:nvSpPr>
            <p:cNvPr id="1485" name="Google Shape;1485;p4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8"/>
          <p:cNvGrpSpPr/>
          <p:nvPr/>
        </p:nvGrpSpPr>
        <p:grpSpPr>
          <a:xfrm>
            <a:off x="5833276" y="2257448"/>
            <a:ext cx="445727" cy="445714"/>
            <a:chOff x="5846429" y="3184067"/>
            <a:chExt cx="720076" cy="720055"/>
          </a:xfrm>
        </p:grpSpPr>
        <p:sp>
          <p:nvSpPr>
            <p:cNvPr id="1490" name="Google Shape;1490;p4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8"/>
          <p:cNvGrpSpPr/>
          <p:nvPr/>
        </p:nvGrpSpPr>
        <p:grpSpPr>
          <a:xfrm>
            <a:off x="2520481" y="2257393"/>
            <a:ext cx="303698" cy="445825"/>
            <a:chOff x="655600" y="3183978"/>
            <a:chExt cx="490627" cy="720234"/>
          </a:xfrm>
        </p:grpSpPr>
        <p:sp>
          <p:nvSpPr>
            <p:cNvPr id="1495" name="Google Shape;1495;p4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8"/>
          <p:cNvGrpSpPr/>
          <p:nvPr/>
        </p:nvGrpSpPr>
        <p:grpSpPr>
          <a:xfrm>
            <a:off x="7213443" y="2257509"/>
            <a:ext cx="189785" cy="445592"/>
            <a:chOff x="8011692" y="3184166"/>
            <a:chExt cx="306600" cy="719859"/>
          </a:xfrm>
        </p:grpSpPr>
        <p:sp>
          <p:nvSpPr>
            <p:cNvPr id="1501" name="Google Shape;1501;p4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2" name="Google Shape;1502;p4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3" name="Google Shape;1503;p4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4" name="Google Shape;1504;p4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5" name="Google Shape;1505;p4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6" name="Google Shape;1506;p4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07" name="Google Shape;1507;p48"/>
          <p:cNvGrpSpPr/>
          <p:nvPr/>
        </p:nvGrpSpPr>
        <p:grpSpPr>
          <a:xfrm>
            <a:off x="7648230" y="2257259"/>
            <a:ext cx="246199" cy="445516"/>
            <a:chOff x="4556125" y="630237"/>
            <a:chExt cx="3081338" cy="5568950"/>
          </a:xfrm>
        </p:grpSpPr>
        <p:sp>
          <p:nvSpPr>
            <p:cNvPr id="1508" name="Google Shape;1508;p4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1" name="Google Shape;1511;p4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2" name="Google Shape;1512;p4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5" name="Google Shape;1515;p48"/>
          <p:cNvGrpSpPr/>
          <p:nvPr/>
        </p:nvGrpSpPr>
        <p:grpSpPr>
          <a:xfrm>
            <a:off x="1829253" y="2257459"/>
            <a:ext cx="445768" cy="445697"/>
            <a:chOff x="1674084" y="3214987"/>
            <a:chExt cx="720142" cy="720027"/>
          </a:xfrm>
        </p:grpSpPr>
        <p:sp>
          <p:nvSpPr>
            <p:cNvPr id="1516" name="Google Shape;1516;p4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7" name="Google Shape;1517;p4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8" name="Google Shape;1518;p4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9" name="Google Shape;1519;p4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4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5" name="Google Shape;1525;p4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8"/>
          <p:cNvGrpSpPr/>
          <p:nvPr/>
        </p:nvGrpSpPr>
        <p:grpSpPr>
          <a:xfrm>
            <a:off x="1138094" y="2257421"/>
            <a:ext cx="445578" cy="445773"/>
            <a:chOff x="557511" y="3214925"/>
            <a:chExt cx="719836" cy="720150"/>
          </a:xfrm>
        </p:grpSpPr>
        <p:sp>
          <p:nvSpPr>
            <p:cNvPr id="1529" name="Google Shape;1529;p4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8"/>
          <p:cNvGrpSpPr/>
          <p:nvPr/>
        </p:nvGrpSpPr>
        <p:grpSpPr>
          <a:xfrm>
            <a:off x="1081977" y="3693756"/>
            <a:ext cx="445905" cy="400522"/>
            <a:chOff x="1147762" y="1131887"/>
            <a:chExt cx="5137150" cy="4619626"/>
          </a:xfrm>
        </p:grpSpPr>
        <p:sp>
          <p:nvSpPr>
            <p:cNvPr id="1534" name="Google Shape;1534;p4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7" name="Google Shape;1537;p48"/>
          <p:cNvGrpSpPr/>
          <p:nvPr/>
        </p:nvGrpSpPr>
        <p:grpSpPr>
          <a:xfrm>
            <a:off x="1879306" y="3687410"/>
            <a:ext cx="445901" cy="413282"/>
            <a:chOff x="1570037" y="1341437"/>
            <a:chExt cx="4943475" cy="4576762"/>
          </a:xfrm>
        </p:grpSpPr>
        <p:sp>
          <p:nvSpPr>
            <p:cNvPr id="1538" name="Google Shape;1538;p4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9" name="Google Shape;1539;p4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40" name="Google Shape;1540;p4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41" name="Google Shape;1541;p4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42" name="Google Shape;1542;p4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43" name="Google Shape;1543;p4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44" name="Google Shape;1544;p48"/>
          <p:cNvGrpSpPr/>
          <p:nvPr/>
        </p:nvGrpSpPr>
        <p:grpSpPr>
          <a:xfrm>
            <a:off x="4364629" y="3671511"/>
            <a:ext cx="441332" cy="445721"/>
            <a:chOff x="5770007" y="5489899"/>
            <a:chExt cx="712976" cy="720067"/>
          </a:xfrm>
        </p:grpSpPr>
        <p:sp>
          <p:nvSpPr>
            <p:cNvPr id="1545" name="Google Shape;1545;p4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4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9" name="Google Shape;1549;p4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8"/>
          <p:cNvGrpSpPr/>
          <p:nvPr/>
        </p:nvGrpSpPr>
        <p:grpSpPr>
          <a:xfrm>
            <a:off x="5157420" y="3693981"/>
            <a:ext cx="445651" cy="400824"/>
            <a:chOff x="7050768" y="5526199"/>
            <a:chExt cx="719953" cy="647534"/>
          </a:xfrm>
        </p:grpSpPr>
        <p:sp>
          <p:nvSpPr>
            <p:cNvPr id="1554" name="Google Shape;1554;p4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7" name="Google Shape;1557;p4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2" name="Google Shape;1562;p4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8"/>
          <p:cNvGrpSpPr/>
          <p:nvPr/>
        </p:nvGrpSpPr>
        <p:grpSpPr>
          <a:xfrm>
            <a:off x="6751936" y="3694051"/>
            <a:ext cx="445681" cy="400651"/>
            <a:chOff x="9626723" y="5526313"/>
            <a:chExt cx="720002" cy="647256"/>
          </a:xfrm>
        </p:grpSpPr>
        <p:sp>
          <p:nvSpPr>
            <p:cNvPr id="1567" name="Google Shape;1567;p4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2" name="Google Shape;1572;p4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7" name="Google Shape;1577;p4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8" name="Google Shape;1578;p4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9" name="Google Shape;1579;p48"/>
          <p:cNvGrpSpPr/>
          <p:nvPr/>
        </p:nvGrpSpPr>
        <p:grpSpPr>
          <a:xfrm>
            <a:off x="7549176" y="3671488"/>
            <a:ext cx="445582" cy="445743"/>
            <a:chOff x="10914672" y="5489861"/>
            <a:chExt cx="719842" cy="720102"/>
          </a:xfrm>
        </p:grpSpPr>
        <p:sp>
          <p:nvSpPr>
            <p:cNvPr id="1580" name="Google Shape;1580;p4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1" name="Google Shape;1581;p4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2" name="Google Shape;1582;p4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3" name="Google Shape;1583;p4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4" name="Google Shape;1584;p4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5" name="Google Shape;1585;p4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6" name="Google Shape;1586;p4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7" name="Google Shape;1587;p4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8" name="Google Shape;1588;p4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9" name="Google Shape;1589;p4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4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4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2" name="Google Shape;1592;p48"/>
          <p:cNvGrpSpPr/>
          <p:nvPr/>
        </p:nvGrpSpPr>
        <p:grpSpPr>
          <a:xfrm>
            <a:off x="5954636" y="3681752"/>
            <a:ext cx="445821" cy="425246"/>
            <a:chOff x="8338678" y="5506443"/>
            <a:chExt cx="720227" cy="686988"/>
          </a:xfrm>
        </p:grpSpPr>
        <p:sp>
          <p:nvSpPr>
            <p:cNvPr id="1593" name="Google Shape;1593;p4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9" name="Google Shape;1599;p48"/>
          <p:cNvGrpSpPr/>
          <p:nvPr/>
        </p:nvGrpSpPr>
        <p:grpSpPr>
          <a:xfrm>
            <a:off x="2676293" y="3736342"/>
            <a:ext cx="1336824" cy="316035"/>
            <a:chOff x="3042485" y="5594633"/>
            <a:chExt cx="2159652" cy="510557"/>
          </a:xfrm>
        </p:grpSpPr>
        <p:sp>
          <p:nvSpPr>
            <p:cNvPr id="1600" name="Google Shape;1600;p4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5" name="Google Shape;1605;p4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6" name="Google Shape;1606;p4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0" name="Google Shape;1610;p4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1" name="Google Shape;1611;p4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4" name="Google Shape;1614;p4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5" name="Google Shape;1615;p48"/>
          <p:cNvGrpSpPr/>
          <p:nvPr/>
        </p:nvGrpSpPr>
        <p:grpSpPr>
          <a:xfrm>
            <a:off x="1879183" y="4379878"/>
            <a:ext cx="445738" cy="442950"/>
            <a:chOff x="1442627" y="5710929"/>
            <a:chExt cx="594318" cy="590600"/>
          </a:xfrm>
        </p:grpSpPr>
        <p:sp>
          <p:nvSpPr>
            <p:cNvPr id="1616" name="Google Shape;1616;p4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7" name="Google Shape;1617;p4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8" name="Google Shape;1618;p4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1" name="Google Shape;1621;p48"/>
          <p:cNvGrpSpPr/>
          <p:nvPr/>
        </p:nvGrpSpPr>
        <p:grpSpPr>
          <a:xfrm>
            <a:off x="6788033" y="4378458"/>
            <a:ext cx="373053" cy="445791"/>
            <a:chOff x="8095060" y="5664590"/>
            <a:chExt cx="497404" cy="594389"/>
          </a:xfrm>
        </p:grpSpPr>
        <p:grpSp>
          <p:nvGrpSpPr>
            <p:cNvPr id="1622" name="Google Shape;1622;p48"/>
            <p:cNvGrpSpPr/>
            <p:nvPr/>
          </p:nvGrpSpPr>
          <p:grpSpPr>
            <a:xfrm>
              <a:off x="8095060" y="5969027"/>
              <a:ext cx="497404" cy="289951"/>
              <a:chOff x="8095060" y="5969027"/>
              <a:chExt cx="497404" cy="289951"/>
            </a:xfrm>
          </p:grpSpPr>
          <p:sp>
            <p:nvSpPr>
              <p:cNvPr id="1623" name="Google Shape;1623;p4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6" name="Google Shape;1626;p48"/>
            <p:cNvGrpSpPr/>
            <p:nvPr/>
          </p:nvGrpSpPr>
          <p:grpSpPr>
            <a:xfrm>
              <a:off x="8095060" y="5867832"/>
              <a:ext cx="497404" cy="289312"/>
              <a:chOff x="8095060" y="5867832"/>
              <a:chExt cx="497404" cy="289312"/>
            </a:xfrm>
          </p:grpSpPr>
          <p:sp>
            <p:nvSpPr>
              <p:cNvPr id="1627" name="Google Shape;1627;p4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8"/>
            <p:cNvGrpSpPr/>
            <p:nvPr/>
          </p:nvGrpSpPr>
          <p:grpSpPr>
            <a:xfrm>
              <a:off x="8095060" y="5765998"/>
              <a:ext cx="497404" cy="289312"/>
              <a:chOff x="8095060" y="5765998"/>
              <a:chExt cx="497404" cy="289312"/>
            </a:xfrm>
          </p:grpSpPr>
          <p:sp>
            <p:nvSpPr>
              <p:cNvPr id="1631" name="Google Shape;1631;p4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4" name="Google Shape;1634;p48"/>
            <p:cNvGrpSpPr/>
            <p:nvPr/>
          </p:nvGrpSpPr>
          <p:grpSpPr>
            <a:xfrm>
              <a:off x="8095060" y="5664590"/>
              <a:ext cx="497404" cy="290164"/>
              <a:chOff x="8095060" y="5664590"/>
              <a:chExt cx="497404" cy="290164"/>
            </a:xfrm>
          </p:grpSpPr>
          <p:sp>
            <p:nvSpPr>
              <p:cNvPr id="1635" name="Google Shape;1635;p4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638" name="Google Shape;1638;p48"/>
          <p:cNvGrpSpPr/>
          <p:nvPr/>
        </p:nvGrpSpPr>
        <p:grpSpPr>
          <a:xfrm>
            <a:off x="2870825" y="4378486"/>
            <a:ext cx="557162" cy="445734"/>
            <a:chOff x="4607809" y="5664627"/>
            <a:chExt cx="742883" cy="594312"/>
          </a:xfrm>
        </p:grpSpPr>
        <p:sp>
          <p:nvSpPr>
            <p:cNvPr id="1639" name="Google Shape;1639;p4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3" name="Google Shape;1643;p4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4" name="Google Shape;1644;p4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7" name="Google Shape;1647;p48"/>
          <p:cNvGrpSpPr/>
          <p:nvPr/>
        </p:nvGrpSpPr>
        <p:grpSpPr>
          <a:xfrm>
            <a:off x="3973890" y="4378543"/>
            <a:ext cx="1079865" cy="445620"/>
            <a:chOff x="2571250" y="5664711"/>
            <a:chExt cx="1439820" cy="594160"/>
          </a:xfrm>
        </p:grpSpPr>
        <p:sp>
          <p:nvSpPr>
            <p:cNvPr id="1648" name="Google Shape;1648;p4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9" name="Google Shape;1649;p4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0" name="Google Shape;1650;p4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1" name="Google Shape;1651;p4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2" name="Google Shape;1652;p4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3" name="Google Shape;1653;p4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4" name="Google Shape;1654;p4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5" name="Google Shape;1655;p4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6" name="Google Shape;1656;p4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7" name="Google Shape;1657;p4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8" name="Google Shape;1658;p4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9" name="Google Shape;1659;p4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0" name="Google Shape;1660;p4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1" name="Google Shape;1661;p4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2" name="Google Shape;1662;p4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3" name="Google Shape;1663;p4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4" name="Google Shape;1664;p4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5" name="Google Shape;1665;p4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6" name="Google Shape;1666;p4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7" name="Google Shape;1667;p4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8" name="Google Shape;1668;p4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9" name="Google Shape;1669;p4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0" name="Google Shape;1670;p4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1" name="Google Shape;1671;p4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72" name="Google Shape;1672;p48"/>
          <p:cNvGrpSpPr/>
          <p:nvPr/>
        </p:nvGrpSpPr>
        <p:grpSpPr>
          <a:xfrm>
            <a:off x="5599659" y="4378335"/>
            <a:ext cx="642470" cy="446036"/>
            <a:chOff x="6332670" y="5663946"/>
            <a:chExt cx="856627" cy="594715"/>
          </a:xfrm>
        </p:grpSpPr>
        <p:grpSp>
          <p:nvGrpSpPr>
            <p:cNvPr id="1673" name="Google Shape;1673;p48"/>
            <p:cNvGrpSpPr/>
            <p:nvPr/>
          </p:nvGrpSpPr>
          <p:grpSpPr>
            <a:xfrm>
              <a:off x="6392364" y="5663946"/>
              <a:ext cx="796933" cy="185801"/>
              <a:chOff x="3321050" y="1066800"/>
              <a:chExt cx="6505573" cy="1508125"/>
            </a:xfrm>
          </p:grpSpPr>
          <p:sp>
            <p:nvSpPr>
              <p:cNvPr id="1674" name="Google Shape;1674;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8"/>
            <p:cNvGrpSpPr/>
            <p:nvPr/>
          </p:nvGrpSpPr>
          <p:grpSpPr>
            <a:xfrm flipH="1">
              <a:off x="6332670" y="5868403"/>
              <a:ext cx="796933" cy="185801"/>
              <a:chOff x="3321050" y="1066800"/>
              <a:chExt cx="6505573" cy="1508125"/>
            </a:xfrm>
          </p:grpSpPr>
          <p:sp>
            <p:nvSpPr>
              <p:cNvPr id="1677" name="Google Shape;1677;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9" name="Google Shape;1679;p48"/>
            <p:cNvGrpSpPr/>
            <p:nvPr/>
          </p:nvGrpSpPr>
          <p:grpSpPr>
            <a:xfrm>
              <a:off x="6392364" y="6072860"/>
              <a:ext cx="796933" cy="185801"/>
              <a:chOff x="3321050" y="1066800"/>
              <a:chExt cx="6505573" cy="1508125"/>
            </a:xfrm>
          </p:grpSpPr>
          <p:sp>
            <p:nvSpPr>
              <p:cNvPr id="1680" name="Google Shape;1680;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82" name="Google Shape;1682;p48"/>
          <p:cNvSpPr txBox="1">
            <a:spLocks noGrp="1"/>
          </p:cNvSpPr>
          <p:nvPr>
            <p:ph type="title" idx="4294967295"/>
          </p:nvPr>
        </p:nvSpPr>
        <p:spPr>
          <a:xfrm>
            <a:off x="855300" y="249075"/>
            <a:ext cx="74334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683" name="Google Shape;1683;p4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1687"/>
        <p:cNvGrpSpPr/>
        <p:nvPr/>
      </p:nvGrpSpPr>
      <p:grpSpPr>
        <a:xfrm>
          <a:off x="0" y="0"/>
          <a:ext cx="0" cy="0"/>
          <a:chOff x="0" y="0"/>
          <a:chExt cx="0" cy="0"/>
        </a:xfrm>
      </p:grpSpPr>
      <p:sp>
        <p:nvSpPr>
          <p:cNvPr id="1688" name="Google Shape;1688;p49"/>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Inria Sans Light"/>
                <a:ea typeface="Inria Sans Light"/>
                <a:cs typeface="Inria Sans Light"/>
                <a:sym typeface="Inria Sans Light"/>
              </a:rPr>
              <a:t>✋👆👉👍👤👦👧👨👩👪💃🏃💑❤😂😉😋😒😭👶😸🐟🍒🍔💣📌📖🔨🎃🎈🎨🏈🏰🌏🔌🔑</a:t>
            </a:r>
            <a:r>
              <a:rPr lang="en" sz="2400">
                <a:solidFill>
                  <a:schemeClr val="lt1"/>
                </a:solidFill>
                <a:highlight>
                  <a:schemeClr val="accent3"/>
                </a:highlight>
                <a:latin typeface="Inria Sans Light"/>
                <a:ea typeface="Inria Sans Light"/>
                <a:cs typeface="Inria Sans Light"/>
                <a:sym typeface="Inria Sans Light"/>
              </a:rPr>
              <a:t> and many more...</a:t>
            </a:r>
            <a:endParaRPr sz="2400">
              <a:solidFill>
                <a:schemeClr val="lt1"/>
              </a:solidFill>
              <a:highlight>
                <a:schemeClr val="accent3"/>
              </a:highlight>
              <a:latin typeface="Inria Sans Light"/>
              <a:ea typeface="Inria Sans Light"/>
              <a:cs typeface="Inria Sans Light"/>
              <a:sym typeface="Inria Sans Light"/>
            </a:endParaRPr>
          </a:p>
        </p:txBody>
      </p:sp>
      <p:sp>
        <p:nvSpPr>
          <p:cNvPr id="1689" name="Google Shape;1689;p4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103</a:t>
            </a:fld>
            <a:endParaRPr/>
          </a:p>
        </p:txBody>
      </p:sp>
      <p:sp>
        <p:nvSpPr>
          <p:cNvPr id="1690" name="Google Shape;1690;p49"/>
          <p:cNvSpPr txBox="1">
            <a:spLocks noGrp="1"/>
          </p:cNvSpPr>
          <p:nvPr>
            <p:ph type="body" idx="4294967295"/>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6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1694"/>
        <p:cNvGrpSpPr/>
        <p:nvPr/>
      </p:nvGrpSpPr>
      <p:grpSpPr>
        <a:xfrm>
          <a:off x="0" y="0"/>
          <a:ext cx="0" cy="0"/>
          <a:chOff x="0" y="0"/>
          <a:chExt cx="0" cy="0"/>
        </a:xfrm>
      </p:grpSpPr>
      <p:pic>
        <p:nvPicPr>
          <p:cNvPr id="1695" name="Google Shape;1695;p5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696" name="Google Shape;1696;p5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697" name="Google Shape;1697;p50"/>
          <p:cNvGrpSpPr/>
          <p:nvPr/>
        </p:nvGrpSpPr>
        <p:grpSpPr>
          <a:xfrm>
            <a:off x="690575" y="3290132"/>
            <a:ext cx="7762851" cy="892418"/>
            <a:chOff x="801125" y="3213932"/>
            <a:chExt cx="7762851" cy="892418"/>
          </a:xfrm>
        </p:grpSpPr>
        <p:grpSp>
          <p:nvGrpSpPr>
            <p:cNvPr id="1698" name="Google Shape;1698;p50"/>
            <p:cNvGrpSpPr/>
            <p:nvPr/>
          </p:nvGrpSpPr>
          <p:grpSpPr>
            <a:xfrm>
              <a:off x="4845759" y="3213932"/>
              <a:ext cx="1695900" cy="892418"/>
              <a:chOff x="4845759" y="3213932"/>
              <a:chExt cx="1695900" cy="892418"/>
            </a:xfrm>
          </p:grpSpPr>
          <p:sp>
            <p:nvSpPr>
              <p:cNvPr id="1699" name="Google Shape;1699;p5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00" name="Google Shape;1700;p5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01" name="Google Shape;1701;p50"/>
            <p:cNvGrpSpPr/>
            <p:nvPr/>
          </p:nvGrpSpPr>
          <p:grpSpPr>
            <a:xfrm>
              <a:off x="2823442" y="3214222"/>
              <a:ext cx="1695900" cy="892128"/>
              <a:chOff x="2823442" y="3214222"/>
              <a:chExt cx="1695900" cy="892128"/>
            </a:xfrm>
          </p:grpSpPr>
          <p:sp>
            <p:nvSpPr>
              <p:cNvPr id="1702" name="Google Shape;1702;p5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03" name="Google Shape;1703;p5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04" name="Google Shape;1704;p50"/>
            <p:cNvGrpSpPr/>
            <p:nvPr/>
          </p:nvGrpSpPr>
          <p:grpSpPr>
            <a:xfrm>
              <a:off x="6868076" y="3213932"/>
              <a:ext cx="1695900" cy="892418"/>
              <a:chOff x="6868076" y="3213932"/>
              <a:chExt cx="1695900" cy="892418"/>
            </a:xfrm>
          </p:grpSpPr>
          <p:sp>
            <p:nvSpPr>
              <p:cNvPr id="1705" name="Google Shape;1705;p5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06" name="Google Shape;1706;p5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07" name="Google Shape;1707;p50"/>
            <p:cNvGrpSpPr/>
            <p:nvPr/>
          </p:nvGrpSpPr>
          <p:grpSpPr>
            <a:xfrm>
              <a:off x="801125" y="3214206"/>
              <a:ext cx="1695900" cy="892144"/>
              <a:chOff x="801125" y="3214206"/>
              <a:chExt cx="1695900" cy="892144"/>
            </a:xfrm>
          </p:grpSpPr>
          <p:sp>
            <p:nvSpPr>
              <p:cNvPr id="1708" name="Google Shape;1708;p5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09" name="Google Shape;1709;p5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4A4E2E0-F06E-4642-B4C2-AD672919FED1}"/>
              </a:ext>
            </a:extLst>
          </p:cNvPr>
          <p:cNvSpPr>
            <a:spLocks noGrp="1"/>
          </p:cNvSpPr>
          <p:nvPr>
            <p:ph type="title"/>
          </p:nvPr>
        </p:nvSpPr>
        <p:spPr/>
        <p:txBody>
          <a:bodyPr/>
          <a:lstStyle/>
          <a:p>
            <a:r>
              <a:rPr lang="en-US" dirty="0"/>
              <a:t>Levels of features</a:t>
            </a:r>
          </a:p>
        </p:txBody>
      </p:sp>
      <p:sp>
        <p:nvSpPr>
          <p:cNvPr id="4" name="Plassholder for lysbildenummer 3">
            <a:extLst>
              <a:ext uri="{FF2B5EF4-FFF2-40B4-BE49-F238E27FC236}">
                <a16:creationId xmlns:a16="http://schemas.microsoft.com/office/drawing/2014/main" id="{73853524-5463-48EE-B29D-58274F8B97A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6" name="Bilde 5">
            <a:extLst>
              <a:ext uri="{FF2B5EF4-FFF2-40B4-BE49-F238E27FC236}">
                <a16:creationId xmlns:a16="http://schemas.microsoft.com/office/drawing/2014/main" id="{BC85264E-1B9F-411E-ACEE-25A6549CBCA9}"/>
              </a:ext>
            </a:extLst>
          </p:cNvPr>
          <p:cNvPicPr>
            <a:picLocks noChangeAspect="1"/>
          </p:cNvPicPr>
          <p:nvPr/>
        </p:nvPicPr>
        <p:blipFill>
          <a:blip r:embed="rId3"/>
          <a:stretch>
            <a:fillRect/>
          </a:stretch>
        </p:blipFill>
        <p:spPr>
          <a:xfrm>
            <a:off x="228600" y="1471869"/>
            <a:ext cx="6567488" cy="3316581"/>
          </a:xfrm>
          <a:prstGeom prst="rect">
            <a:avLst/>
          </a:prstGeom>
        </p:spPr>
      </p:pic>
      <p:cxnSp>
        <p:nvCxnSpPr>
          <p:cNvPr id="8" name="Rett linje 7">
            <a:extLst>
              <a:ext uri="{FF2B5EF4-FFF2-40B4-BE49-F238E27FC236}">
                <a16:creationId xmlns:a16="http://schemas.microsoft.com/office/drawing/2014/main" id="{78E55437-E053-4D24-8C76-913411CA8919}"/>
              </a:ext>
            </a:extLst>
          </p:cNvPr>
          <p:cNvCxnSpPr>
            <a:cxnSpLocks/>
            <a:endCxn id="18" idx="3"/>
          </p:cNvCxnSpPr>
          <p:nvPr/>
        </p:nvCxnSpPr>
        <p:spPr>
          <a:xfrm>
            <a:off x="5053013" y="4038600"/>
            <a:ext cx="3467100" cy="258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a:extLst>
              <a:ext uri="{FF2B5EF4-FFF2-40B4-BE49-F238E27FC236}">
                <a16:creationId xmlns:a16="http://schemas.microsoft.com/office/drawing/2014/main" id="{E26F11DD-8D11-4313-972A-849C23733318}"/>
              </a:ext>
            </a:extLst>
          </p:cNvPr>
          <p:cNvCxnSpPr>
            <a:cxnSpLocks/>
            <a:endCxn id="19" idx="3"/>
          </p:cNvCxnSpPr>
          <p:nvPr/>
        </p:nvCxnSpPr>
        <p:spPr>
          <a:xfrm>
            <a:off x="4635838" y="3295650"/>
            <a:ext cx="3884275" cy="4334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a:extLst>
              <a:ext uri="{FF2B5EF4-FFF2-40B4-BE49-F238E27FC236}">
                <a16:creationId xmlns:a16="http://schemas.microsoft.com/office/drawing/2014/main" id="{E2FD400B-B7C3-457B-A87D-5CF827DD9358}"/>
              </a:ext>
            </a:extLst>
          </p:cNvPr>
          <p:cNvCxnSpPr>
            <a:cxnSpLocks/>
            <a:endCxn id="17" idx="3"/>
          </p:cNvCxnSpPr>
          <p:nvPr/>
        </p:nvCxnSpPr>
        <p:spPr>
          <a:xfrm>
            <a:off x="4683090" y="2576512"/>
            <a:ext cx="3837023" cy="175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kstSylinder 16">
            <a:extLst>
              <a:ext uri="{FF2B5EF4-FFF2-40B4-BE49-F238E27FC236}">
                <a16:creationId xmlns:a16="http://schemas.microsoft.com/office/drawing/2014/main" id="{8AD42CD6-1478-4BD2-AD77-1D4E06057BB5}"/>
              </a:ext>
            </a:extLst>
          </p:cNvPr>
          <p:cNvSpPr txBox="1"/>
          <p:nvPr/>
        </p:nvSpPr>
        <p:spPr>
          <a:xfrm>
            <a:off x="7062787" y="2240102"/>
            <a:ext cx="1457326" cy="707886"/>
          </a:xfrm>
          <a:prstGeom prst="rect">
            <a:avLst/>
          </a:prstGeom>
          <a:noFill/>
        </p:spPr>
        <p:txBody>
          <a:bodyPr wrap="square" rtlCol="0">
            <a:spAutoFit/>
          </a:bodyPr>
          <a:lstStyle/>
          <a:p>
            <a:r>
              <a:rPr lang="en-US" sz="2000" dirty="0">
                <a:solidFill>
                  <a:schemeClr val="tx1"/>
                </a:solidFill>
                <a:latin typeface="Inria Sans Light" panose="020B0604020202020204" charset="0"/>
              </a:rPr>
              <a:t>High-level (semantic)</a:t>
            </a:r>
          </a:p>
        </p:txBody>
      </p:sp>
      <p:sp>
        <p:nvSpPr>
          <p:cNvPr id="18" name="TekstSylinder 17">
            <a:extLst>
              <a:ext uri="{FF2B5EF4-FFF2-40B4-BE49-F238E27FC236}">
                <a16:creationId xmlns:a16="http://schemas.microsoft.com/office/drawing/2014/main" id="{E93ABEA3-4AAB-4393-8AC5-5065219DB394}"/>
              </a:ext>
            </a:extLst>
          </p:cNvPr>
          <p:cNvSpPr txBox="1"/>
          <p:nvPr/>
        </p:nvSpPr>
        <p:spPr>
          <a:xfrm>
            <a:off x="7124700" y="3710467"/>
            <a:ext cx="1395413" cy="707886"/>
          </a:xfrm>
          <a:prstGeom prst="rect">
            <a:avLst/>
          </a:prstGeom>
          <a:noFill/>
        </p:spPr>
        <p:txBody>
          <a:bodyPr wrap="square" rtlCol="0">
            <a:spAutoFit/>
          </a:bodyPr>
          <a:lstStyle/>
          <a:p>
            <a:r>
              <a:rPr lang="en-US" sz="2000" dirty="0">
                <a:solidFill>
                  <a:schemeClr val="tx1"/>
                </a:solidFill>
                <a:latin typeface="Inria Sans Light" panose="020B0604020202020204" charset="0"/>
              </a:rPr>
              <a:t>Low-level (stylistic)</a:t>
            </a:r>
          </a:p>
        </p:txBody>
      </p:sp>
      <p:sp>
        <p:nvSpPr>
          <p:cNvPr id="19" name="TekstSylinder 18">
            <a:extLst>
              <a:ext uri="{FF2B5EF4-FFF2-40B4-BE49-F238E27FC236}">
                <a16:creationId xmlns:a16="http://schemas.microsoft.com/office/drawing/2014/main" id="{9A1BECD3-1400-4913-AC49-A3F6DF6F05F9}"/>
              </a:ext>
            </a:extLst>
          </p:cNvPr>
          <p:cNvSpPr txBox="1"/>
          <p:nvPr/>
        </p:nvSpPr>
        <p:spPr>
          <a:xfrm>
            <a:off x="7062787" y="2985050"/>
            <a:ext cx="1457326" cy="707886"/>
          </a:xfrm>
          <a:prstGeom prst="rect">
            <a:avLst/>
          </a:prstGeom>
          <a:noFill/>
        </p:spPr>
        <p:txBody>
          <a:bodyPr wrap="square" rtlCol="0">
            <a:spAutoFit/>
          </a:bodyPr>
          <a:lstStyle/>
          <a:p>
            <a:r>
              <a:rPr lang="en-US" sz="2000" dirty="0">
                <a:solidFill>
                  <a:schemeClr val="tx1"/>
                </a:solidFill>
                <a:latin typeface="Inria Sans Light" panose="020B0604020202020204" charset="0"/>
              </a:rPr>
              <a:t>Mid-level (syntactic)</a:t>
            </a:r>
          </a:p>
        </p:txBody>
      </p:sp>
      <p:cxnSp>
        <p:nvCxnSpPr>
          <p:cNvPr id="25" name="Rett pilkobling 24">
            <a:extLst>
              <a:ext uri="{FF2B5EF4-FFF2-40B4-BE49-F238E27FC236}">
                <a16:creationId xmlns:a16="http://schemas.microsoft.com/office/drawing/2014/main" id="{E18B1159-8F83-4333-94D8-D00F38684EB9}"/>
              </a:ext>
            </a:extLst>
          </p:cNvPr>
          <p:cNvCxnSpPr>
            <a:cxnSpLocks/>
          </p:cNvCxnSpPr>
          <p:nvPr/>
        </p:nvCxnSpPr>
        <p:spPr>
          <a:xfrm flipV="1">
            <a:off x="8683038" y="2776538"/>
            <a:ext cx="0" cy="120491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9F6E8640-6C56-4B1F-9435-BA31B183CAE5}"/>
              </a:ext>
            </a:extLst>
          </p:cNvPr>
          <p:cNvSpPr>
            <a:spLocks noGrp="1"/>
          </p:cNvSpPr>
          <p:nvPr>
            <p:ph type="title"/>
          </p:nvPr>
        </p:nvSpPr>
        <p:spPr/>
        <p:txBody>
          <a:bodyPr/>
          <a:lstStyle/>
          <a:p>
            <a:r>
              <a:rPr lang="en-US" dirty="0"/>
              <a:t>Approach</a:t>
            </a:r>
          </a:p>
        </p:txBody>
      </p:sp>
      <p:sp>
        <p:nvSpPr>
          <p:cNvPr id="5" name="Plassholder for tekst 4">
            <a:extLst>
              <a:ext uri="{FF2B5EF4-FFF2-40B4-BE49-F238E27FC236}">
                <a16:creationId xmlns:a16="http://schemas.microsoft.com/office/drawing/2014/main" id="{234086AE-2BFA-4695-8DCE-1BB1DD236BE4}"/>
              </a:ext>
            </a:extLst>
          </p:cNvPr>
          <p:cNvSpPr>
            <a:spLocks noGrp="1"/>
          </p:cNvSpPr>
          <p:nvPr>
            <p:ph type="body" idx="1"/>
          </p:nvPr>
        </p:nvSpPr>
        <p:spPr>
          <a:xfrm>
            <a:off x="1207750" y="2440146"/>
            <a:ext cx="3143700" cy="2079592"/>
          </a:xfrm>
        </p:spPr>
        <p:txBody>
          <a:bodyPr/>
          <a:lstStyle/>
          <a:p>
            <a:endParaRPr lang="en-US" sz="1800" dirty="0"/>
          </a:p>
          <a:p>
            <a:r>
              <a:rPr lang="en-US" sz="1800" dirty="0"/>
              <a:t>Deep Learning-based visual features</a:t>
            </a:r>
          </a:p>
          <a:p>
            <a:endParaRPr lang="en-US" sz="1800" dirty="0"/>
          </a:p>
          <a:p>
            <a:r>
              <a:rPr lang="en-US" sz="1800" dirty="0"/>
              <a:t>Novel hybrid technique</a:t>
            </a:r>
          </a:p>
        </p:txBody>
      </p:sp>
      <p:sp>
        <p:nvSpPr>
          <p:cNvPr id="6" name="Plassholder for tekst 5">
            <a:extLst>
              <a:ext uri="{FF2B5EF4-FFF2-40B4-BE49-F238E27FC236}">
                <a16:creationId xmlns:a16="http://schemas.microsoft.com/office/drawing/2014/main" id="{5F98F178-B685-447C-AFB4-99158FB863A9}"/>
              </a:ext>
            </a:extLst>
          </p:cNvPr>
          <p:cNvSpPr>
            <a:spLocks noGrp="1"/>
          </p:cNvSpPr>
          <p:nvPr>
            <p:ph type="body" idx="2"/>
          </p:nvPr>
        </p:nvSpPr>
        <p:spPr>
          <a:xfrm>
            <a:off x="5211078" y="2290861"/>
            <a:ext cx="3585260" cy="3109814"/>
          </a:xfrm>
        </p:spPr>
        <p:txBody>
          <a:bodyPr/>
          <a:lstStyle/>
          <a:p>
            <a:r>
              <a:rPr lang="en-US" sz="1800" dirty="0"/>
              <a:t>Offline evaluation</a:t>
            </a:r>
            <a:br>
              <a:rPr lang="en-US" sz="1800" dirty="0"/>
            </a:br>
            <a:endParaRPr lang="en-US" sz="1800" dirty="0"/>
          </a:p>
          <a:p>
            <a:r>
              <a:rPr lang="en-US" sz="1800" dirty="0"/>
              <a:t>User-centric evaluation (N=150)</a:t>
            </a:r>
          </a:p>
          <a:p>
            <a:endParaRPr lang="en-US" sz="1800" dirty="0"/>
          </a:p>
          <a:p>
            <a:r>
              <a:rPr lang="en-US" sz="1800" dirty="0"/>
              <a:t>Evaluation framework</a:t>
            </a:r>
          </a:p>
          <a:p>
            <a:endParaRPr lang="en-US" sz="1800" dirty="0"/>
          </a:p>
          <a:p>
            <a:r>
              <a:rPr lang="en-US" sz="1800" dirty="0"/>
              <a:t>Baselines: </a:t>
            </a:r>
            <a:br>
              <a:rPr lang="en-US" sz="1800" dirty="0"/>
            </a:br>
            <a:r>
              <a:rPr lang="en-US" sz="1800" dirty="0"/>
              <a:t>tag, genre (manual), </a:t>
            </a:r>
            <a:br>
              <a:rPr lang="en-US" sz="1800" dirty="0"/>
            </a:br>
            <a:r>
              <a:rPr lang="en-US" sz="1800" dirty="0"/>
              <a:t>subtitles (automatic).</a:t>
            </a:r>
          </a:p>
        </p:txBody>
      </p:sp>
      <p:sp>
        <p:nvSpPr>
          <p:cNvPr id="4" name="Plassholder for lysbildenummer 3">
            <a:extLst>
              <a:ext uri="{FF2B5EF4-FFF2-40B4-BE49-F238E27FC236}">
                <a16:creationId xmlns:a16="http://schemas.microsoft.com/office/drawing/2014/main" id="{C003800A-F20C-4EF0-AF2E-C5C21FFB6A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3" name="Bilde 2">
            <a:extLst>
              <a:ext uri="{FF2B5EF4-FFF2-40B4-BE49-F238E27FC236}">
                <a16:creationId xmlns:a16="http://schemas.microsoft.com/office/drawing/2014/main" id="{CB224E19-C868-4901-9E3E-5A19C7026370}"/>
              </a:ext>
            </a:extLst>
          </p:cNvPr>
          <p:cNvPicPr>
            <a:picLocks noChangeAspect="1"/>
          </p:cNvPicPr>
          <p:nvPr/>
        </p:nvPicPr>
        <p:blipFill>
          <a:blip r:embed="rId3"/>
          <a:stretch>
            <a:fillRect/>
          </a:stretch>
        </p:blipFill>
        <p:spPr>
          <a:xfrm>
            <a:off x="1249698" y="1125697"/>
            <a:ext cx="1269841" cy="1269841"/>
          </a:xfrm>
          <a:prstGeom prst="rect">
            <a:avLst/>
          </a:prstGeom>
        </p:spPr>
      </p:pic>
      <p:sp>
        <p:nvSpPr>
          <p:cNvPr id="9" name="TekstSylinder 8">
            <a:extLst>
              <a:ext uri="{FF2B5EF4-FFF2-40B4-BE49-F238E27FC236}">
                <a16:creationId xmlns:a16="http://schemas.microsoft.com/office/drawing/2014/main" id="{EC2D5419-BBAB-47E9-ADA0-60DE7CB24FFD}"/>
              </a:ext>
            </a:extLst>
          </p:cNvPr>
          <p:cNvSpPr txBox="1"/>
          <p:nvPr/>
        </p:nvSpPr>
        <p:spPr>
          <a:xfrm>
            <a:off x="2419527" y="1483618"/>
            <a:ext cx="466725" cy="553998"/>
          </a:xfrm>
          <a:prstGeom prst="rect">
            <a:avLst/>
          </a:prstGeom>
          <a:noFill/>
        </p:spPr>
        <p:txBody>
          <a:bodyPr wrap="square" rtlCol="0">
            <a:spAutoFit/>
          </a:bodyPr>
          <a:lstStyle/>
          <a:p>
            <a:pPr algn="ctr"/>
            <a:r>
              <a:rPr lang="en-US" sz="3000" dirty="0">
                <a:solidFill>
                  <a:schemeClr val="tx1"/>
                </a:solidFill>
                <a:latin typeface="Inria Sans Light" panose="020B0604020202020204" charset="0"/>
              </a:rPr>
              <a:t>+</a:t>
            </a:r>
          </a:p>
        </p:txBody>
      </p:sp>
      <p:pic>
        <p:nvPicPr>
          <p:cNvPr id="10" name="Bilde 9">
            <a:extLst>
              <a:ext uri="{FF2B5EF4-FFF2-40B4-BE49-F238E27FC236}">
                <a16:creationId xmlns:a16="http://schemas.microsoft.com/office/drawing/2014/main" id="{AAA97637-A9A4-4FBC-A3A5-5AC88CE17A67}"/>
              </a:ext>
            </a:extLst>
          </p:cNvPr>
          <p:cNvPicPr>
            <a:picLocks noChangeAspect="1"/>
          </p:cNvPicPr>
          <p:nvPr/>
        </p:nvPicPr>
        <p:blipFill>
          <a:blip r:embed="rId4"/>
          <a:stretch>
            <a:fillRect/>
          </a:stretch>
        </p:blipFill>
        <p:spPr>
          <a:xfrm>
            <a:off x="6966897" y="1028799"/>
            <a:ext cx="1262062" cy="1262062"/>
          </a:xfrm>
          <a:prstGeom prst="rect">
            <a:avLst/>
          </a:prstGeom>
        </p:spPr>
      </p:pic>
      <p:pic>
        <p:nvPicPr>
          <p:cNvPr id="12" name="Bilde 11">
            <a:extLst>
              <a:ext uri="{FF2B5EF4-FFF2-40B4-BE49-F238E27FC236}">
                <a16:creationId xmlns:a16="http://schemas.microsoft.com/office/drawing/2014/main" id="{378359B9-BFBA-4576-94BF-14332DC13CEB}"/>
              </a:ext>
            </a:extLst>
          </p:cNvPr>
          <p:cNvPicPr>
            <a:picLocks noChangeAspect="1"/>
          </p:cNvPicPr>
          <p:nvPr/>
        </p:nvPicPr>
        <p:blipFill>
          <a:blip r:embed="rId5"/>
          <a:stretch>
            <a:fillRect/>
          </a:stretch>
        </p:blipFill>
        <p:spPr>
          <a:xfrm>
            <a:off x="5146232" y="1013239"/>
            <a:ext cx="1269842" cy="1269842"/>
          </a:xfrm>
          <a:prstGeom prst="rect">
            <a:avLst/>
          </a:prstGeom>
        </p:spPr>
      </p:pic>
      <p:pic>
        <p:nvPicPr>
          <p:cNvPr id="14" name="Bilde 13">
            <a:extLst>
              <a:ext uri="{FF2B5EF4-FFF2-40B4-BE49-F238E27FC236}">
                <a16:creationId xmlns:a16="http://schemas.microsoft.com/office/drawing/2014/main" id="{F9A92B36-7276-4ABD-BDBF-291D2A94FCEB}"/>
              </a:ext>
            </a:extLst>
          </p:cNvPr>
          <p:cNvPicPr>
            <a:picLocks noChangeAspect="1"/>
          </p:cNvPicPr>
          <p:nvPr/>
        </p:nvPicPr>
        <p:blipFill>
          <a:blip r:embed="rId6"/>
          <a:stretch>
            <a:fillRect/>
          </a:stretch>
        </p:blipFill>
        <p:spPr>
          <a:xfrm>
            <a:off x="2886252" y="1125697"/>
            <a:ext cx="1269841" cy="1269841"/>
          </a:xfrm>
          <a:prstGeom prst="rect">
            <a:avLst/>
          </a:prstGeom>
        </p:spPr>
      </p:pic>
      <p:sp>
        <p:nvSpPr>
          <p:cNvPr id="15" name="TekstSylinder 14">
            <a:extLst>
              <a:ext uri="{FF2B5EF4-FFF2-40B4-BE49-F238E27FC236}">
                <a16:creationId xmlns:a16="http://schemas.microsoft.com/office/drawing/2014/main" id="{EC97EB7D-A7FB-4A65-A1A5-FFF6BA8F80D7}"/>
              </a:ext>
            </a:extLst>
          </p:cNvPr>
          <p:cNvSpPr txBox="1"/>
          <p:nvPr/>
        </p:nvSpPr>
        <p:spPr>
          <a:xfrm>
            <a:off x="6416074" y="1412589"/>
            <a:ext cx="466725" cy="553998"/>
          </a:xfrm>
          <a:prstGeom prst="rect">
            <a:avLst/>
          </a:prstGeom>
          <a:noFill/>
        </p:spPr>
        <p:txBody>
          <a:bodyPr wrap="square" rtlCol="0">
            <a:spAutoFit/>
          </a:bodyPr>
          <a:lstStyle/>
          <a:p>
            <a:pPr algn="ctr"/>
            <a:r>
              <a:rPr lang="en-US" sz="3000" dirty="0">
                <a:solidFill>
                  <a:schemeClr val="tx1"/>
                </a:solidFill>
                <a:latin typeface="Inria Sans Light" panose="020B0604020202020204" charset="0"/>
              </a:rPr>
              <a:t>+</a:t>
            </a:r>
          </a:p>
        </p:txBody>
      </p:sp>
    </p:spTree>
    <p:extLst>
      <p:ext uri="{BB962C8B-B14F-4D97-AF65-F5344CB8AC3E}">
        <p14:creationId xmlns:p14="http://schemas.microsoft.com/office/powerpoint/2010/main" val="418070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Methodology</a:t>
            </a:r>
            <a:endParaRPr dirty="0"/>
          </a:p>
        </p:txBody>
      </p:sp>
      <p:sp>
        <p:nvSpPr>
          <p:cNvPr id="229" name="Google Shape;229;p15"/>
          <p:cNvSpPr txBox="1">
            <a:spLocks noGrp="1"/>
          </p:cNvSpPr>
          <p:nvPr>
            <p:ph type="subTitle" idx="1"/>
          </p:nvPr>
        </p:nvSpPr>
        <p:spPr>
          <a:xfrm>
            <a:off x="1823925" y="2655064"/>
            <a:ext cx="6634200" cy="703955"/>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nb-NO" dirty="0" err="1"/>
              <a:t>Feature</a:t>
            </a:r>
            <a:r>
              <a:rPr lang="nb-NO" dirty="0"/>
              <a:t> </a:t>
            </a:r>
            <a:r>
              <a:rPr lang="nb-NO" dirty="0" err="1"/>
              <a:t>extraction</a:t>
            </a:r>
            <a:r>
              <a:rPr lang="nb-NO" dirty="0"/>
              <a:t>, </a:t>
            </a:r>
            <a:r>
              <a:rPr lang="nb-NO" dirty="0" err="1"/>
              <a:t>recommendation</a:t>
            </a:r>
            <a:r>
              <a:rPr lang="nb-NO" dirty="0"/>
              <a:t> </a:t>
            </a:r>
            <a:r>
              <a:rPr lang="nb-NO" dirty="0" err="1"/>
              <a:t>technique</a:t>
            </a:r>
            <a:r>
              <a:rPr lang="nb-NO" dirty="0"/>
              <a:t>, </a:t>
            </a:r>
            <a:r>
              <a:rPr lang="nb-NO" dirty="0" err="1"/>
              <a:t>framework</a:t>
            </a:r>
            <a:r>
              <a:rPr lang="nb-NO" dirty="0"/>
              <a:t> demo, and </a:t>
            </a:r>
            <a:r>
              <a:rPr lang="nb-NO" dirty="0" err="1"/>
              <a:t>study</a:t>
            </a:r>
            <a:r>
              <a:rPr lang="nb-NO" dirty="0"/>
              <a:t> design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838280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kskant 5">
            <a:extLst>
              <a:ext uri="{FF2B5EF4-FFF2-40B4-BE49-F238E27FC236}">
                <a16:creationId xmlns:a16="http://schemas.microsoft.com/office/drawing/2014/main" id="{953634D0-CE3D-42F4-B4D2-F32BD4B1FE65}"/>
              </a:ext>
            </a:extLst>
          </p:cNvPr>
          <p:cNvSpPr/>
          <p:nvPr/>
        </p:nvSpPr>
        <p:spPr>
          <a:xfrm rot="5400000">
            <a:off x="4810634" y="666826"/>
            <a:ext cx="4445550" cy="4002982"/>
          </a:xfrm>
          <a:prstGeom prst="hexagon">
            <a:avLst/>
          </a:prstGeom>
          <a:solidFill>
            <a:schemeClr val="tx1"/>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tel 3">
            <a:extLst>
              <a:ext uri="{FF2B5EF4-FFF2-40B4-BE49-F238E27FC236}">
                <a16:creationId xmlns:a16="http://schemas.microsoft.com/office/drawing/2014/main" id="{30E2B998-88C1-4175-883D-939940020206}"/>
              </a:ext>
            </a:extLst>
          </p:cNvPr>
          <p:cNvSpPr>
            <a:spLocks noGrp="1"/>
          </p:cNvSpPr>
          <p:nvPr>
            <p:ph type="title"/>
          </p:nvPr>
        </p:nvSpPr>
        <p:spPr/>
        <p:txBody>
          <a:bodyPr/>
          <a:lstStyle/>
          <a:p>
            <a:r>
              <a:rPr lang="en-US" dirty="0"/>
              <a:t>Feature Extraction</a:t>
            </a:r>
          </a:p>
        </p:txBody>
      </p:sp>
      <p:sp>
        <p:nvSpPr>
          <p:cNvPr id="5" name="Plassholder for tekst 4">
            <a:extLst>
              <a:ext uri="{FF2B5EF4-FFF2-40B4-BE49-F238E27FC236}">
                <a16:creationId xmlns:a16="http://schemas.microsoft.com/office/drawing/2014/main" id="{56E6C500-7A5F-442B-ACCF-0C17A68F75D8}"/>
              </a:ext>
            </a:extLst>
          </p:cNvPr>
          <p:cNvSpPr>
            <a:spLocks noGrp="1"/>
          </p:cNvSpPr>
          <p:nvPr>
            <p:ph type="body" idx="1"/>
          </p:nvPr>
        </p:nvSpPr>
        <p:spPr>
          <a:xfrm>
            <a:off x="1207850" y="1430147"/>
            <a:ext cx="6728400" cy="3267815"/>
          </a:xfrm>
        </p:spPr>
        <p:txBody>
          <a:bodyPr/>
          <a:lstStyle/>
          <a:p>
            <a:r>
              <a:rPr lang="en-US" dirty="0"/>
              <a:t>Key frames</a:t>
            </a:r>
          </a:p>
          <a:p>
            <a:pPr lvl="1"/>
            <a:r>
              <a:rPr lang="en-US" dirty="0"/>
              <a:t>12,875 movies</a:t>
            </a:r>
            <a:br>
              <a:rPr lang="en-US" dirty="0"/>
            </a:br>
            <a:endParaRPr lang="en-US" dirty="0"/>
          </a:p>
          <a:p>
            <a:r>
              <a:rPr lang="en-US" dirty="0"/>
              <a:t>VGG-19 CNN image </a:t>
            </a:r>
            <a:br>
              <a:rPr lang="en-US" dirty="0"/>
            </a:br>
            <a:r>
              <a:rPr lang="en-US" dirty="0"/>
              <a:t>classification</a:t>
            </a:r>
          </a:p>
          <a:p>
            <a:pPr lvl="1"/>
            <a:r>
              <a:rPr lang="en-US" dirty="0"/>
              <a:t>Trained on ImageNet</a:t>
            </a:r>
          </a:p>
          <a:p>
            <a:pPr lvl="1"/>
            <a:endParaRPr lang="en-US" dirty="0"/>
          </a:p>
          <a:p>
            <a:r>
              <a:rPr lang="en-US" dirty="0"/>
              <a:t>Subtitles – </a:t>
            </a:r>
            <a:r>
              <a:rPr lang="en-US" dirty="0" err="1"/>
              <a:t>CineSub</a:t>
            </a:r>
            <a:r>
              <a:rPr lang="en-US" dirty="0"/>
              <a:t> </a:t>
            </a:r>
          </a:p>
          <a:p>
            <a:pPr lvl="1"/>
            <a:r>
              <a:rPr lang="en-US" dirty="0"/>
              <a:t>3,405 movies</a:t>
            </a:r>
          </a:p>
          <a:p>
            <a:pPr lvl="1"/>
            <a:endParaRPr lang="en-US" dirty="0"/>
          </a:p>
          <a:p>
            <a:pPr lvl="1"/>
            <a:endParaRPr lang="en-US" dirty="0"/>
          </a:p>
          <a:p>
            <a:pPr lvl="1"/>
            <a:endParaRPr lang="en-US" dirty="0"/>
          </a:p>
          <a:p>
            <a:endParaRPr lang="en-US" dirty="0"/>
          </a:p>
        </p:txBody>
      </p:sp>
      <p:pic>
        <p:nvPicPr>
          <p:cNvPr id="3" name="Bilde 2">
            <a:extLst>
              <a:ext uri="{FF2B5EF4-FFF2-40B4-BE49-F238E27FC236}">
                <a16:creationId xmlns:a16="http://schemas.microsoft.com/office/drawing/2014/main" id="{BF94E0DE-2422-43E7-8B8E-F20788EA899C}"/>
              </a:ext>
            </a:extLst>
          </p:cNvPr>
          <p:cNvPicPr>
            <a:picLocks noChangeAspect="1"/>
          </p:cNvPicPr>
          <p:nvPr/>
        </p:nvPicPr>
        <p:blipFill>
          <a:blip r:embed="rId3"/>
          <a:stretch>
            <a:fillRect/>
          </a:stretch>
        </p:blipFill>
        <p:spPr>
          <a:xfrm>
            <a:off x="5075708" y="1507331"/>
            <a:ext cx="3915891" cy="2295378"/>
          </a:xfrm>
          <a:prstGeom prst="rect">
            <a:avLst/>
          </a:prstGeom>
        </p:spPr>
      </p:pic>
      <p:sp>
        <p:nvSpPr>
          <p:cNvPr id="7" name="Plassholder for lysbildenummer 3">
            <a:extLst>
              <a:ext uri="{FF2B5EF4-FFF2-40B4-BE49-F238E27FC236}">
                <a16:creationId xmlns:a16="http://schemas.microsoft.com/office/drawing/2014/main" id="{078325FA-1D9F-4B1A-A214-C5857869756A}"/>
              </a:ext>
            </a:extLst>
          </p:cNvPr>
          <p:cNvSpPr>
            <a:spLocks noGrp="1"/>
          </p:cNvSpPr>
          <p:nvPr>
            <p:ph type="sldNum" idx="12"/>
          </p:nvPr>
        </p:nvSpPr>
        <p:spPr>
          <a:xfrm>
            <a:off x="8640175" y="4585800"/>
            <a:ext cx="351300" cy="405300"/>
          </a:xfrm>
        </p:spPr>
        <p:txBody>
          <a:bodyPr/>
          <a:lstStyle/>
          <a:p>
            <a:pPr marL="0" lvl="0" indent="0" algn="ct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8923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lysbildenummer 3">
            <a:extLst>
              <a:ext uri="{FF2B5EF4-FFF2-40B4-BE49-F238E27FC236}">
                <a16:creationId xmlns:a16="http://schemas.microsoft.com/office/drawing/2014/main" id="{E4A1B908-E3CB-4DB4-96D7-0CF12E2B8FA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6" name="Bilde 5">
            <a:extLst>
              <a:ext uri="{FF2B5EF4-FFF2-40B4-BE49-F238E27FC236}">
                <a16:creationId xmlns:a16="http://schemas.microsoft.com/office/drawing/2014/main" id="{BE73E8F6-5F6E-4D8B-9802-97E678E9337F}"/>
              </a:ext>
            </a:extLst>
          </p:cNvPr>
          <p:cNvPicPr>
            <a:picLocks noChangeAspect="1"/>
          </p:cNvPicPr>
          <p:nvPr/>
        </p:nvPicPr>
        <p:blipFill>
          <a:blip r:embed="rId2"/>
          <a:stretch>
            <a:fillRect/>
          </a:stretch>
        </p:blipFill>
        <p:spPr>
          <a:xfrm>
            <a:off x="111966" y="168474"/>
            <a:ext cx="4382346" cy="1859571"/>
          </a:xfrm>
          <a:prstGeom prst="rect">
            <a:avLst/>
          </a:prstGeom>
          <a:noFill/>
          <a:ln w="25400">
            <a:solidFill>
              <a:schemeClr val="accent4"/>
            </a:solidFill>
          </a:ln>
        </p:spPr>
      </p:pic>
      <p:pic>
        <p:nvPicPr>
          <p:cNvPr id="8" name="Bilde 7">
            <a:extLst>
              <a:ext uri="{FF2B5EF4-FFF2-40B4-BE49-F238E27FC236}">
                <a16:creationId xmlns:a16="http://schemas.microsoft.com/office/drawing/2014/main" id="{858BD6BC-D6C0-438C-9D4E-93A37EB1211F}"/>
              </a:ext>
            </a:extLst>
          </p:cNvPr>
          <p:cNvPicPr>
            <a:picLocks noChangeAspect="1"/>
          </p:cNvPicPr>
          <p:nvPr/>
        </p:nvPicPr>
        <p:blipFill>
          <a:blip r:embed="rId3"/>
          <a:stretch>
            <a:fillRect/>
          </a:stretch>
        </p:blipFill>
        <p:spPr>
          <a:xfrm>
            <a:off x="152524" y="2571750"/>
            <a:ext cx="4382346" cy="1905744"/>
          </a:xfrm>
          <a:prstGeom prst="rect">
            <a:avLst/>
          </a:prstGeom>
          <a:ln w="25400">
            <a:solidFill>
              <a:schemeClr val="accent4"/>
            </a:solidFill>
          </a:ln>
        </p:spPr>
      </p:pic>
      <p:pic>
        <p:nvPicPr>
          <p:cNvPr id="12" name="Bilde 11">
            <a:extLst>
              <a:ext uri="{FF2B5EF4-FFF2-40B4-BE49-F238E27FC236}">
                <a16:creationId xmlns:a16="http://schemas.microsoft.com/office/drawing/2014/main" id="{B9A95940-CC24-41A1-80FE-1AEB34D88E77}"/>
              </a:ext>
            </a:extLst>
          </p:cNvPr>
          <p:cNvPicPr>
            <a:picLocks noChangeAspect="1"/>
          </p:cNvPicPr>
          <p:nvPr/>
        </p:nvPicPr>
        <p:blipFill>
          <a:blip r:embed="rId4"/>
          <a:stretch>
            <a:fillRect/>
          </a:stretch>
        </p:blipFill>
        <p:spPr>
          <a:xfrm>
            <a:off x="4683967" y="1389854"/>
            <a:ext cx="4382346" cy="2363792"/>
          </a:xfrm>
          <a:prstGeom prst="rect">
            <a:avLst/>
          </a:prstGeom>
          <a:ln w="25400">
            <a:solidFill>
              <a:schemeClr val="accent4"/>
            </a:solidFill>
          </a:ln>
        </p:spPr>
      </p:pic>
      <p:sp>
        <p:nvSpPr>
          <p:cNvPr id="14" name="TekstSylinder 13">
            <a:extLst>
              <a:ext uri="{FF2B5EF4-FFF2-40B4-BE49-F238E27FC236}">
                <a16:creationId xmlns:a16="http://schemas.microsoft.com/office/drawing/2014/main" id="{A0A170A0-D8ED-4EB4-AF06-D37429708957}"/>
              </a:ext>
            </a:extLst>
          </p:cNvPr>
          <p:cNvSpPr txBox="1"/>
          <p:nvPr/>
        </p:nvSpPr>
        <p:spPr>
          <a:xfrm>
            <a:off x="111966" y="2053005"/>
            <a:ext cx="4382346" cy="338554"/>
          </a:xfrm>
          <a:prstGeom prst="rect">
            <a:avLst/>
          </a:prstGeom>
          <a:noFill/>
        </p:spPr>
        <p:txBody>
          <a:bodyPr wrap="square" rtlCol="0">
            <a:spAutoFit/>
          </a:bodyPr>
          <a:lstStyle/>
          <a:p>
            <a:r>
              <a:rPr lang="en-US" sz="1600" dirty="0">
                <a:solidFill>
                  <a:schemeClr val="tx1"/>
                </a:solidFill>
                <a:latin typeface="Inria Sans Light" panose="020B0604020202020204" charset="0"/>
              </a:rPr>
              <a:t>Predicted label: ‘liner’, 	Confidence: 0.56</a:t>
            </a:r>
          </a:p>
        </p:txBody>
      </p:sp>
      <p:sp>
        <p:nvSpPr>
          <p:cNvPr id="15" name="TekstSylinder 14">
            <a:extLst>
              <a:ext uri="{FF2B5EF4-FFF2-40B4-BE49-F238E27FC236}">
                <a16:creationId xmlns:a16="http://schemas.microsoft.com/office/drawing/2014/main" id="{24B5CF5E-7CDB-4773-A4C7-D7974F7F2FBB}"/>
              </a:ext>
            </a:extLst>
          </p:cNvPr>
          <p:cNvSpPr txBox="1"/>
          <p:nvPr/>
        </p:nvSpPr>
        <p:spPr>
          <a:xfrm>
            <a:off x="152524" y="4483359"/>
            <a:ext cx="4606088" cy="338554"/>
          </a:xfrm>
          <a:prstGeom prst="rect">
            <a:avLst/>
          </a:prstGeom>
          <a:noFill/>
        </p:spPr>
        <p:txBody>
          <a:bodyPr wrap="square" rtlCol="0">
            <a:spAutoFit/>
          </a:bodyPr>
          <a:lstStyle/>
          <a:p>
            <a:r>
              <a:rPr lang="en-US" sz="1600" dirty="0">
                <a:solidFill>
                  <a:schemeClr val="tx1"/>
                </a:solidFill>
                <a:latin typeface="Inria Sans Light" panose="020B0604020202020204" charset="0"/>
              </a:rPr>
              <a:t>Predicted label: ‘pay-phone’, 	Confidence: 0.56</a:t>
            </a:r>
          </a:p>
        </p:txBody>
      </p:sp>
      <p:sp>
        <p:nvSpPr>
          <p:cNvPr id="16" name="TekstSylinder 15">
            <a:extLst>
              <a:ext uri="{FF2B5EF4-FFF2-40B4-BE49-F238E27FC236}">
                <a16:creationId xmlns:a16="http://schemas.microsoft.com/office/drawing/2014/main" id="{70D59D74-EFC0-4190-901D-781BBF016DE1}"/>
              </a:ext>
            </a:extLst>
          </p:cNvPr>
          <p:cNvSpPr txBox="1"/>
          <p:nvPr/>
        </p:nvSpPr>
        <p:spPr>
          <a:xfrm>
            <a:off x="4683967" y="3750147"/>
            <a:ext cx="4382346" cy="338554"/>
          </a:xfrm>
          <a:prstGeom prst="rect">
            <a:avLst/>
          </a:prstGeom>
          <a:noFill/>
        </p:spPr>
        <p:txBody>
          <a:bodyPr wrap="square" rtlCol="0">
            <a:spAutoFit/>
          </a:bodyPr>
          <a:lstStyle/>
          <a:p>
            <a:r>
              <a:rPr lang="en-US" sz="1600" dirty="0">
                <a:solidFill>
                  <a:schemeClr val="tx1"/>
                </a:solidFill>
                <a:latin typeface="Inria Sans Light" panose="020B0604020202020204" charset="0"/>
              </a:rPr>
              <a:t>Predicted label: ‘spotlight’, 	Confidence: 0.56</a:t>
            </a:r>
          </a:p>
        </p:txBody>
      </p:sp>
    </p:spTree>
    <p:extLst>
      <p:ext uri="{BB962C8B-B14F-4D97-AF65-F5344CB8AC3E}">
        <p14:creationId xmlns:p14="http://schemas.microsoft.com/office/powerpoint/2010/main" val="1332581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3" name="Sekskant 42">
            <a:extLst>
              <a:ext uri="{FF2B5EF4-FFF2-40B4-BE49-F238E27FC236}">
                <a16:creationId xmlns:a16="http://schemas.microsoft.com/office/drawing/2014/main" id="{7498E0E5-89A1-44B1-BFDD-7ABF04DF570A}"/>
              </a:ext>
            </a:extLst>
          </p:cNvPr>
          <p:cNvSpPr/>
          <p:nvPr/>
        </p:nvSpPr>
        <p:spPr>
          <a:xfrm rot="5400000">
            <a:off x="5218841" y="3239162"/>
            <a:ext cx="1424109" cy="1280157"/>
          </a:xfrm>
          <a:prstGeom prst="hexagon">
            <a:avLst/>
          </a:prstGeom>
          <a:solidFill>
            <a:schemeClr val="accent1">
              <a:alpha val="32000"/>
            </a:schemeClr>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ekskant 7">
            <a:extLst>
              <a:ext uri="{FF2B5EF4-FFF2-40B4-BE49-F238E27FC236}">
                <a16:creationId xmlns:a16="http://schemas.microsoft.com/office/drawing/2014/main" id="{597AA384-C990-4D71-A5CE-EBCA1022CE42}"/>
              </a:ext>
            </a:extLst>
          </p:cNvPr>
          <p:cNvSpPr/>
          <p:nvPr/>
        </p:nvSpPr>
        <p:spPr>
          <a:xfrm rot="5400000">
            <a:off x="2585340" y="2251020"/>
            <a:ext cx="2394138" cy="2085901"/>
          </a:xfrm>
          <a:prstGeom prst="hexagon">
            <a:avLst/>
          </a:prstGeom>
          <a:solidFill>
            <a:schemeClr val="accent1">
              <a:alpha val="32000"/>
            </a:schemeClr>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ekskant 6">
            <a:extLst>
              <a:ext uri="{FF2B5EF4-FFF2-40B4-BE49-F238E27FC236}">
                <a16:creationId xmlns:a16="http://schemas.microsoft.com/office/drawing/2014/main" id="{D2AD52C6-F6CD-44C0-B20D-690CD62777C2}"/>
              </a:ext>
            </a:extLst>
          </p:cNvPr>
          <p:cNvSpPr/>
          <p:nvPr/>
        </p:nvSpPr>
        <p:spPr>
          <a:xfrm rot="5400000">
            <a:off x="323162" y="2251020"/>
            <a:ext cx="2394138" cy="2085901"/>
          </a:xfrm>
          <a:prstGeom prst="hexagon">
            <a:avLst/>
          </a:prstGeom>
          <a:solidFill>
            <a:schemeClr val="accent1">
              <a:alpha val="32000"/>
            </a:schemeClr>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Google Shape;275;p20"/>
          <p:cNvSpPr txBox="1">
            <a:spLocks noGrp="1"/>
          </p:cNvSpPr>
          <p:nvPr>
            <p:ph type="title"/>
          </p:nvPr>
        </p:nvSpPr>
        <p:spPr>
          <a:xfrm>
            <a:off x="1207800" y="914400"/>
            <a:ext cx="1654463" cy="29240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Datasets</a:t>
            </a:r>
            <a:endParaRPr dirty="0"/>
          </a:p>
        </p:txBody>
      </p:sp>
      <p:sp>
        <p:nvSpPr>
          <p:cNvPr id="276" name="Google Shape;276;p20"/>
          <p:cNvSpPr txBox="1">
            <a:spLocks noGrp="1"/>
          </p:cNvSpPr>
          <p:nvPr>
            <p:ph type="body" idx="1"/>
          </p:nvPr>
        </p:nvSpPr>
        <p:spPr>
          <a:xfrm>
            <a:off x="653557" y="2747963"/>
            <a:ext cx="1713406" cy="1257301"/>
          </a:xfrm>
          <a:prstGeom prst="rect">
            <a:avLst/>
          </a:prstGeom>
        </p:spPr>
        <p:txBody>
          <a:bodyPr spcFirstLastPara="1" wrap="square" lIns="0" tIns="0" rIns="0" bIns="0" anchor="t" anchorCtr="0">
            <a:noAutofit/>
          </a:bodyPr>
          <a:lstStyle/>
          <a:p>
            <a:pPr marL="0" indent="0" algn="ctr">
              <a:buNone/>
            </a:pPr>
            <a:r>
              <a:rPr lang="nb-NO" b="1" dirty="0" err="1"/>
              <a:t>DeepCineProp</a:t>
            </a:r>
            <a:r>
              <a:rPr lang="nb-NO" b="1" dirty="0"/>
              <a:t>-f</a:t>
            </a:r>
          </a:p>
          <a:p>
            <a:pPr marL="0" lvl="0" indent="0" algn="ctr" rtl="0">
              <a:spcBef>
                <a:spcPts val="0"/>
              </a:spcBef>
              <a:spcAft>
                <a:spcPts val="0"/>
              </a:spcAft>
              <a:buNone/>
            </a:pPr>
            <a:endParaRPr b="1" dirty="0"/>
          </a:p>
          <a:p>
            <a:pPr marL="0" lvl="0" indent="0" algn="ctr" rtl="0">
              <a:spcBef>
                <a:spcPts val="600"/>
              </a:spcBef>
              <a:spcAft>
                <a:spcPts val="600"/>
              </a:spcAft>
              <a:buNone/>
            </a:pPr>
            <a:r>
              <a:rPr lang="en" dirty="0"/>
              <a:t>TF-IDF</a:t>
            </a:r>
            <a:endParaRPr dirty="0"/>
          </a:p>
        </p:txBody>
      </p:sp>
      <p:sp>
        <p:nvSpPr>
          <p:cNvPr id="277" name="Google Shape;277;p20"/>
          <p:cNvSpPr txBox="1">
            <a:spLocks noGrp="1"/>
          </p:cNvSpPr>
          <p:nvPr>
            <p:ph type="body" idx="2"/>
          </p:nvPr>
        </p:nvSpPr>
        <p:spPr>
          <a:xfrm>
            <a:off x="2940670" y="2815337"/>
            <a:ext cx="1778967" cy="1117789"/>
          </a:xfrm>
          <a:prstGeom prst="rect">
            <a:avLst/>
          </a:prstGeom>
        </p:spPr>
        <p:txBody>
          <a:bodyPr spcFirstLastPara="1" wrap="square" lIns="0" tIns="0" rIns="0" bIns="0" anchor="t" anchorCtr="0">
            <a:noAutofit/>
          </a:bodyPr>
          <a:lstStyle/>
          <a:p>
            <a:pPr marL="0" indent="0" algn="ctr">
              <a:buNone/>
            </a:pPr>
            <a:r>
              <a:rPr lang="nb-NO" b="1" dirty="0" err="1"/>
              <a:t>DeepCineProp</a:t>
            </a:r>
            <a:r>
              <a:rPr lang="nb-NO" b="1" dirty="0"/>
              <a:t>-c</a:t>
            </a:r>
          </a:p>
          <a:p>
            <a:pPr marL="0" lvl="0" indent="0" algn="ctr" rtl="0">
              <a:spcBef>
                <a:spcPts val="0"/>
              </a:spcBef>
              <a:spcAft>
                <a:spcPts val="0"/>
              </a:spcAft>
              <a:buNone/>
            </a:pPr>
            <a:endParaRPr b="1" dirty="0"/>
          </a:p>
          <a:p>
            <a:pPr marL="0" lvl="0" indent="0" algn="ctr" rtl="0">
              <a:spcBef>
                <a:spcPts val="600"/>
              </a:spcBef>
              <a:spcAft>
                <a:spcPts val="600"/>
              </a:spcAft>
              <a:buNone/>
            </a:pPr>
            <a:r>
              <a:rPr lang="en" dirty="0"/>
              <a:t>Confidence</a:t>
            </a:r>
            <a:endParaRPr dirty="0"/>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3" name="Google Shape;276;p20">
            <a:extLst>
              <a:ext uri="{FF2B5EF4-FFF2-40B4-BE49-F238E27FC236}">
                <a16:creationId xmlns:a16="http://schemas.microsoft.com/office/drawing/2014/main" id="{10DAE4E1-5E6C-42A0-8E55-8732B2BC3A9F}"/>
              </a:ext>
            </a:extLst>
          </p:cNvPr>
          <p:cNvSpPr txBox="1">
            <a:spLocks/>
          </p:cNvSpPr>
          <p:nvPr/>
        </p:nvSpPr>
        <p:spPr>
          <a:xfrm>
            <a:off x="1824043" y="1601104"/>
            <a:ext cx="1713406" cy="38962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2pPr>
            <a:lvl3pPr marL="1371600" marR="0" lvl="2" indent="-342900" algn="l" rtl="0">
              <a:lnSpc>
                <a:spcPct val="100000"/>
              </a:lnSpc>
              <a:spcBef>
                <a:spcPts val="600"/>
              </a:spcBef>
              <a:spcAft>
                <a:spcPts val="0"/>
              </a:spcAft>
              <a:buClr>
                <a:schemeClr val="accent2"/>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3pPr>
            <a:lvl4pPr marL="1828800" marR="0" lvl="3"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4pPr>
            <a:lvl5pPr marL="2286000" marR="0" lvl="4"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5pPr>
            <a:lvl6pPr marL="2743200" marR="0" lvl="5"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6pPr>
            <a:lvl7pPr marL="3200400" marR="0" lvl="6"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7pPr>
            <a:lvl8pPr marL="3657600" marR="0" lvl="7"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8pPr>
            <a:lvl9pPr marL="4114800" marR="0" lvl="8" indent="-342900" algn="l" rtl="0">
              <a:lnSpc>
                <a:spcPct val="100000"/>
              </a:lnSpc>
              <a:spcBef>
                <a:spcPts val="600"/>
              </a:spcBef>
              <a:spcAft>
                <a:spcPts val="60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9pPr>
          </a:lstStyle>
          <a:p>
            <a:pPr marL="0" indent="0" algn="ctr">
              <a:buFont typeface="Inria Sans Light"/>
              <a:buNone/>
            </a:pPr>
            <a:r>
              <a:rPr lang="nb-NO" b="1" dirty="0"/>
              <a:t>Visual </a:t>
            </a:r>
            <a:r>
              <a:rPr lang="nb-NO" b="1" dirty="0" err="1"/>
              <a:t>Features</a:t>
            </a:r>
            <a:endParaRPr lang="nb-NO" dirty="0"/>
          </a:p>
        </p:txBody>
      </p:sp>
      <p:cxnSp>
        <p:nvCxnSpPr>
          <p:cNvPr id="4" name="Kobling: vinkel 3">
            <a:extLst>
              <a:ext uri="{FF2B5EF4-FFF2-40B4-BE49-F238E27FC236}">
                <a16:creationId xmlns:a16="http://schemas.microsoft.com/office/drawing/2014/main" id="{5AC7C459-619C-48FB-87C5-1AC4498EC707}"/>
              </a:ext>
            </a:extLst>
          </p:cNvPr>
          <p:cNvCxnSpPr>
            <a:cxnSpLocks/>
            <a:stCxn id="23" idx="3"/>
            <a:endCxn id="8" idx="3"/>
          </p:cNvCxnSpPr>
          <p:nvPr/>
        </p:nvCxnSpPr>
        <p:spPr>
          <a:xfrm>
            <a:off x="3537449" y="1795914"/>
            <a:ext cx="244960" cy="300988"/>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Kobling: vinkel 27">
            <a:extLst>
              <a:ext uri="{FF2B5EF4-FFF2-40B4-BE49-F238E27FC236}">
                <a16:creationId xmlns:a16="http://schemas.microsoft.com/office/drawing/2014/main" id="{FA1F5CAC-E44D-4755-82E1-311F1EA16B43}"/>
              </a:ext>
            </a:extLst>
          </p:cNvPr>
          <p:cNvCxnSpPr>
            <a:cxnSpLocks/>
            <a:stCxn id="23" idx="1"/>
            <a:endCxn id="7" idx="3"/>
          </p:cNvCxnSpPr>
          <p:nvPr/>
        </p:nvCxnSpPr>
        <p:spPr>
          <a:xfrm rot="10800000" flipV="1">
            <a:off x="1520231" y="1795914"/>
            <a:ext cx="303812" cy="300988"/>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Sekskant 36">
            <a:extLst>
              <a:ext uri="{FF2B5EF4-FFF2-40B4-BE49-F238E27FC236}">
                <a16:creationId xmlns:a16="http://schemas.microsoft.com/office/drawing/2014/main" id="{7EE134A8-A70B-4370-BA30-9E6B2DD25277}"/>
              </a:ext>
            </a:extLst>
          </p:cNvPr>
          <p:cNvSpPr/>
          <p:nvPr/>
        </p:nvSpPr>
        <p:spPr>
          <a:xfrm rot="5400000">
            <a:off x="5205998" y="3239162"/>
            <a:ext cx="1424109" cy="1280157"/>
          </a:xfrm>
          <a:prstGeom prst="hexagon">
            <a:avLst/>
          </a:prstGeom>
          <a:solidFill>
            <a:schemeClr val="accent1">
              <a:alpha val="32000"/>
            </a:schemeClr>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Google Shape;277;p20">
            <a:extLst>
              <a:ext uri="{FF2B5EF4-FFF2-40B4-BE49-F238E27FC236}">
                <a16:creationId xmlns:a16="http://schemas.microsoft.com/office/drawing/2014/main" id="{D8AD0EE5-553E-4B92-A83B-635783B3362C}"/>
              </a:ext>
            </a:extLst>
          </p:cNvPr>
          <p:cNvSpPr txBox="1">
            <a:spLocks/>
          </p:cNvSpPr>
          <p:nvPr/>
        </p:nvSpPr>
        <p:spPr>
          <a:xfrm>
            <a:off x="5320489" y="3609974"/>
            <a:ext cx="1237642" cy="729989"/>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2pPr>
            <a:lvl3pPr marL="1371600" marR="0" lvl="2" indent="-342900" algn="l" rtl="0">
              <a:lnSpc>
                <a:spcPct val="100000"/>
              </a:lnSpc>
              <a:spcBef>
                <a:spcPts val="600"/>
              </a:spcBef>
              <a:spcAft>
                <a:spcPts val="0"/>
              </a:spcAft>
              <a:buClr>
                <a:schemeClr val="accent2"/>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3pPr>
            <a:lvl4pPr marL="1828800" marR="0" lvl="3"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4pPr>
            <a:lvl5pPr marL="2286000" marR="0" lvl="4"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5pPr>
            <a:lvl6pPr marL="2743200" marR="0" lvl="5"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6pPr>
            <a:lvl7pPr marL="3200400" marR="0" lvl="6"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7pPr>
            <a:lvl8pPr marL="3657600" marR="0" lvl="7"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8pPr>
            <a:lvl9pPr marL="4114800" marR="0" lvl="8" indent="-342900" algn="l" rtl="0">
              <a:lnSpc>
                <a:spcPct val="100000"/>
              </a:lnSpc>
              <a:spcBef>
                <a:spcPts val="600"/>
              </a:spcBef>
              <a:spcAft>
                <a:spcPts val="60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9pPr>
          </a:lstStyle>
          <a:p>
            <a:pPr marL="0" indent="0" algn="ctr">
              <a:buFont typeface="Inria Sans Light"/>
              <a:buNone/>
            </a:pPr>
            <a:r>
              <a:rPr lang="nb-NO" sz="1400" b="1" dirty="0"/>
              <a:t>Genre</a:t>
            </a:r>
          </a:p>
          <a:p>
            <a:pPr marL="0" indent="0" algn="ctr">
              <a:spcBef>
                <a:spcPts val="600"/>
              </a:spcBef>
              <a:spcAft>
                <a:spcPts val="600"/>
              </a:spcAft>
              <a:buNone/>
            </a:pPr>
            <a:r>
              <a:rPr lang="nb-NO" sz="1400" dirty="0"/>
              <a:t>MovieLens10M</a:t>
            </a:r>
          </a:p>
        </p:txBody>
      </p:sp>
      <p:sp>
        <p:nvSpPr>
          <p:cNvPr id="41" name="Sekskant 40">
            <a:extLst>
              <a:ext uri="{FF2B5EF4-FFF2-40B4-BE49-F238E27FC236}">
                <a16:creationId xmlns:a16="http://schemas.microsoft.com/office/drawing/2014/main" id="{B611D01B-14DC-44D8-A0F4-588404603157}"/>
              </a:ext>
            </a:extLst>
          </p:cNvPr>
          <p:cNvSpPr/>
          <p:nvPr/>
        </p:nvSpPr>
        <p:spPr>
          <a:xfrm rot="5400000">
            <a:off x="6835428" y="3233667"/>
            <a:ext cx="1424109" cy="1280157"/>
          </a:xfrm>
          <a:prstGeom prst="hexagon">
            <a:avLst/>
          </a:prstGeom>
          <a:solidFill>
            <a:schemeClr val="accent1">
              <a:alpha val="32000"/>
            </a:schemeClr>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Google Shape;277;p20">
            <a:extLst>
              <a:ext uri="{FF2B5EF4-FFF2-40B4-BE49-F238E27FC236}">
                <a16:creationId xmlns:a16="http://schemas.microsoft.com/office/drawing/2014/main" id="{00D8E1E3-12B6-4D2B-B455-6213B2B6C1E1}"/>
              </a:ext>
            </a:extLst>
          </p:cNvPr>
          <p:cNvSpPr txBox="1">
            <a:spLocks/>
          </p:cNvSpPr>
          <p:nvPr/>
        </p:nvSpPr>
        <p:spPr>
          <a:xfrm>
            <a:off x="6920247" y="3609974"/>
            <a:ext cx="1280157" cy="56674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2pPr>
            <a:lvl3pPr marL="1371600" marR="0" lvl="2" indent="-342900" algn="l" rtl="0">
              <a:lnSpc>
                <a:spcPct val="100000"/>
              </a:lnSpc>
              <a:spcBef>
                <a:spcPts val="600"/>
              </a:spcBef>
              <a:spcAft>
                <a:spcPts val="0"/>
              </a:spcAft>
              <a:buClr>
                <a:schemeClr val="accent2"/>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3pPr>
            <a:lvl4pPr marL="1828800" marR="0" lvl="3"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4pPr>
            <a:lvl5pPr marL="2286000" marR="0" lvl="4"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5pPr>
            <a:lvl6pPr marL="2743200" marR="0" lvl="5"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6pPr>
            <a:lvl7pPr marL="3200400" marR="0" lvl="6"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7pPr>
            <a:lvl8pPr marL="3657600" marR="0" lvl="7"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8pPr>
            <a:lvl9pPr marL="4114800" marR="0" lvl="8" indent="-342900" algn="l" rtl="0">
              <a:lnSpc>
                <a:spcPct val="100000"/>
              </a:lnSpc>
              <a:spcBef>
                <a:spcPts val="600"/>
              </a:spcBef>
              <a:spcAft>
                <a:spcPts val="60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9pPr>
          </a:lstStyle>
          <a:p>
            <a:pPr marL="0" indent="0" algn="ctr">
              <a:buFont typeface="Inria Sans Light"/>
              <a:buNone/>
            </a:pPr>
            <a:r>
              <a:rPr lang="nb-NO" sz="1400" b="1" dirty="0"/>
              <a:t>Tag</a:t>
            </a:r>
            <a:br>
              <a:rPr lang="nb-NO" sz="1400" b="1" dirty="0"/>
            </a:br>
            <a:r>
              <a:rPr lang="nb-NO" sz="1400" dirty="0"/>
              <a:t>MovieLens10M</a:t>
            </a:r>
          </a:p>
        </p:txBody>
      </p:sp>
      <p:sp>
        <p:nvSpPr>
          <p:cNvPr id="44" name="Sekskant 43">
            <a:extLst>
              <a:ext uri="{FF2B5EF4-FFF2-40B4-BE49-F238E27FC236}">
                <a16:creationId xmlns:a16="http://schemas.microsoft.com/office/drawing/2014/main" id="{81710C24-3394-483D-906F-29A278996860}"/>
              </a:ext>
            </a:extLst>
          </p:cNvPr>
          <p:cNvSpPr/>
          <p:nvPr/>
        </p:nvSpPr>
        <p:spPr>
          <a:xfrm rot="5400000">
            <a:off x="6874762" y="1111509"/>
            <a:ext cx="1424109" cy="1280157"/>
          </a:xfrm>
          <a:prstGeom prst="hexagon">
            <a:avLst/>
          </a:prstGeom>
          <a:solidFill>
            <a:schemeClr val="accent1">
              <a:alpha val="32000"/>
            </a:schemeClr>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Google Shape;277;p20">
            <a:extLst>
              <a:ext uri="{FF2B5EF4-FFF2-40B4-BE49-F238E27FC236}">
                <a16:creationId xmlns:a16="http://schemas.microsoft.com/office/drawing/2014/main" id="{1A667DAA-1E74-4D26-B60D-E90EBB740908}"/>
              </a:ext>
            </a:extLst>
          </p:cNvPr>
          <p:cNvSpPr txBox="1">
            <a:spLocks/>
          </p:cNvSpPr>
          <p:nvPr/>
        </p:nvSpPr>
        <p:spPr>
          <a:xfrm>
            <a:off x="6959581" y="1462087"/>
            <a:ext cx="1280157" cy="934879"/>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2pPr>
            <a:lvl3pPr marL="1371600" marR="0" lvl="2" indent="-342900" algn="l" rtl="0">
              <a:lnSpc>
                <a:spcPct val="100000"/>
              </a:lnSpc>
              <a:spcBef>
                <a:spcPts val="600"/>
              </a:spcBef>
              <a:spcAft>
                <a:spcPts val="0"/>
              </a:spcAft>
              <a:buClr>
                <a:schemeClr val="accent2"/>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3pPr>
            <a:lvl4pPr marL="1828800" marR="0" lvl="3"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4pPr>
            <a:lvl5pPr marL="2286000" marR="0" lvl="4"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5pPr>
            <a:lvl6pPr marL="2743200" marR="0" lvl="5"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6pPr>
            <a:lvl7pPr marL="3200400" marR="0" lvl="6"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7pPr>
            <a:lvl8pPr marL="3657600" marR="0" lvl="7"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8pPr>
            <a:lvl9pPr marL="4114800" marR="0" lvl="8" indent="-342900" algn="l" rtl="0">
              <a:lnSpc>
                <a:spcPct val="100000"/>
              </a:lnSpc>
              <a:spcBef>
                <a:spcPts val="600"/>
              </a:spcBef>
              <a:spcAft>
                <a:spcPts val="60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9pPr>
          </a:lstStyle>
          <a:p>
            <a:pPr marL="0" indent="0" algn="ctr">
              <a:buFont typeface="Inria Sans Light"/>
              <a:buNone/>
            </a:pPr>
            <a:r>
              <a:rPr lang="nb-NO" sz="1400" b="1" dirty="0" err="1"/>
              <a:t>Interactions</a:t>
            </a:r>
            <a:endParaRPr lang="nb-NO" sz="1400" b="1" dirty="0"/>
          </a:p>
          <a:p>
            <a:pPr marL="0" indent="0" algn="ctr">
              <a:buFont typeface="Inria Sans Light"/>
              <a:buNone/>
            </a:pPr>
            <a:r>
              <a:rPr lang="nb-NO" sz="1400" dirty="0"/>
              <a:t>MovieLens10M</a:t>
            </a:r>
          </a:p>
          <a:p>
            <a:pPr marL="0" indent="0" algn="ctr">
              <a:buFont typeface="Inria Sans Light"/>
              <a:buNone/>
            </a:pPr>
            <a:r>
              <a:rPr lang="nb-NO" sz="1400" dirty="0"/>
              <a:t>80% | 20%</a:t>
            </a:r>
          </a:p>
        </p:txBody>
      </p:sp>
      <p:sp>
        <p:nvSpPr>
          <p:cNvPr id="46" name="Sekskant 45">
            <a:extLst>
              <a:ext uri="{FF2B5EF4-FFF2-40B4-BE49-F238E27FC236}">
                <a16:creationId xmlns:a16="http://schemas.microsoft.com/office/drawing/2014/main" id="{CB41316C-BB83-4842-BF74-2ABE6F7F5AFE}"/>
              </a:ext>
            </a:extLst>
          </p:cNvPr>
          <p:cNvSpPr/>
          <p:nvPr/>
        </p:nvSpPr>
        <p:spPr>
          <a:xfrm rot="5400000">
            <a:off x="5245332" y="1111509"/>
            <a:ext cx="1424109" cy="1280157"/>
          </a:xfrm>
          <a:prstGeom prst="hexagon">
            <a:avLst/>
          </a:prstGeom>
          <a:solidFill>
            <a:schemeClr val="accent1">
              <a:alpha val="32000"/>
            </a:schemeClr>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Google Shape;277;p20">
            <a:extLst>
              <a:ext uri="{FF2B5EF4-FFF2-40B4-BE49-F238E27FC236}">
                <a16:creationId xmlns:a16="http://schemas.microsoft.com/office/drawing/2014/main" id="{1DDE460D-9973-478C-BF6E-515AEAFDE503}"/>
              </a:ext>
            </a:extLst>
          </p:cNvPr>
          <p:cNvSpPr txBox="1">
            <a:spLocks/>
          </p:cNvSpPr>
          <p:nvPr/>
        </p:nvSpPr>
        <p:spPr>
          <a:xfrm>
            <a:off x="5534811" y="1426768"/>
            <a:ext cx="854580" cy="599891"/>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2pPr>
            <a:lvl3pPr marL="1371600" marR="0" lvl="2" indent="-342900" algn="l" rtl="0">
              <a:lnSpc>
                <a:spcPct val="100000"/>
              </a:lnSpc>
              <a:spcBef>
                <a:spcPts val="600"/>
              </a:spcBef>
              <a:spcAft>
                <a:spcPts val="0"/>
              </a:spcAft>
              <a:buClr>
                <a:schemeClr val="accent2"/>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3pPr>
            <a:lvl4pPr marL="1828800" marR="0" lvl="3"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4pPr>
            <a:lvl5pPr marL="2286000" marR="0" lvl="4"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5pPr>
            <a:lvl6pPr marL="2743200" marR="0" lvl="5"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6pPr>
            <a:lvl7pPr marL="3200400" marR="0" lvl="6"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7pPr>
            <a:lvl8pPr marL="3657600" marR="0" lvl="7"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8pPr>
            <a:lvl9pPr marL="4114800" marR="0" lvl="8" indent="-342900" algn="l" rtl="0">
              <a:lnSpc>
                <a:spcPct val="100000"/>
              </a:lnSpc>
              <a:spcBef>
                <a:spcPts val="600"/>
              </a:spcBef>
              <a:spcAft>
                <a:spcPts val="60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9pPr>
          </a:lstStyle>
          <a:p>
            <a:pPr marL="0" lvl="0" indent="0" algn="ctr" rtl="0">
              <a:spcBef>
                <a:spcPts val="0"/>
              </a:spcBef>
              <a:spcAft>
                <a:spcPts val="0"/>
              </a:spcAft>
              <a:buNone/>
            </a:pPr>
            <a:r>
              <a:rPr lang="nb-NO" sz="1400" b="1" dirty="0" err="1"/>
              <a:t>CineSub</a:t>
            </a:r>
            <a:endParaRPr lang="nb-NO" sz="1400" b="1" dirty="0"/>
          </a:p>
          <a:p>
            <a:pPr marL="0" indent="0" algn="ctr">
              <a:spcBef>
                <a:spcPts val="600"/>
              </a:spcBef>
              <a:spcAft>
                <a:spcPts val="600"/>
              </a:spcAft>
              <a:buFont typeface="Inria Sans Light"/>
              <a:buNone/>
            </a:pPr>
            <a:r>
              <a:rPr lang="nb-NO" sz="1400" dirty="0"/>
              <a:t>TF-IDF</a:t>
            </a:r>
          </a:p>
        </p:txBody>
      </p:sp>
      <p:sp>
        <p:nvSpPr>
          <p:cNvPr id="51" name="Google Shape;276;p20">
            <a:extLst>
              <a:ext uri="{FF2B5EF4-FFF2-40B4-BE49-F238E27FC236}">
                <a16:creationId xmlns:a16="http://schemas.microsoft.com/office/drawing/2014/main" id="{C26F73DD-2D0F-4657-943E-D79567C8526E}"/>
              </a:ext>
            </a:extLst>
          </p:cNvPr>
          <p:cNvSpPr txBox="1">
            <a:spLocks/>
          </p:cNvSpPr>
          <p:nvPr/>
        </p:nvSpPr>
        <p:spPr>
          <a:xfrm>
            <a:off x="5074276" y="609920"/>
            <a:ext cx="1757965" cy="19361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2pPr>
            <a:lvl3pPr marL="1371600" marR="0" lvl="2" indent="-342900" algn="l" rtl="0">
              <a:lnSpc>
                <a:spcPct val="100000"/>
              </a:lnSpc>
              <a:spcBef>
                <a:spcPts val="600"/>
              </a:spcBef>
              <a:spcAft>
                <a:spcPts val="0"/>
              </a:spcAft>
              <a:buClr>
                <a:schemeClr val="accent2"/>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3pPr>
            <a:lvl4pPr marL="1828800" marR="0" lvl="3"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4pPr>
            <a:lvl5pPr marL="2286000" marR="0" lvl="4"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5pPr>
            <a:lvl6pPr marL="2743200" marR="0" lvl="5"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6pPr>
            <a:lvl7pPr marL="3200400" marR="0" lvl="6"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7pPr>
            <a:lvl8pPr marL="3657600" marR="0" lvl="7"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8pPr>
            <a:lvl9pPr marL="4114800" marR="0" lvl="8" indent="-342900" algn="l" rtl="0">
              <a:lnSpc>
                <a:spcPct val="100000"/>
              </a:lnSpc>
              <a:spcBef>
                <a:spcPts val="600"/>
              </a:spcBef>
              <a:spcAft>
                <a:spcPts val="60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9pPr>
          </a:lstStyle>
          <a:p>
            <a:pPr marL="0" indent="0" algn="ctr">
              <a:buFont typeface="Inria Sans Light"/>
              <a:buNone/>
            </a:pPr>
            <a:r>
              <a:rPr lang="nb-NO" sz="1600" b="1" dirty="0" err="1"/>
              <a:t>Subtitle</a:t>
            </a:r>
            <a:r>
              <a:rPr lang="nb-NO" sz="1600" b="1" dirty="0"/>
              <a:t> </a:t>
            </a:r>
            <a:r>
              <a:rPr lang="nb-NO" sz="1600" b="1" dirty="0" err="1"/>
              <a:t>Features</a:t>
            </a:r>
            <a:endParaRPr lang="nb-NO" sz="1600" dirty="0"/>
          </a:p>
        </p:txBody>
      </p:sp>
      <p:sp>
        <p:nvSpPr>
          <p:cNvPr id="54" name="Google Shape;276;p20">
            <a:extLst>
              <a:ext uri="{FF2B5EF4-FFF2-40B4-BE49-F238E27FC236}">
                <a16:creationId xmlns:a16="http://schemas.microsoft.com/office/drawing/2014/main" id="{33CB4DFF-7AD0-46B1-8DC4-9C8782704CAB}"/>
              </a:ext>
            </a:extLst>
          </p:cNvPr>
          <p:cNvSpPr txBox="1">
            <a:spLocks/>
          </p:cNvSpPr>
          <p:nvPr/>
        </p:nvSpPr>
        <p:spPr>
          <a:xfrm>
            <a:off x="7099531" y="609919"/>
            <a:ext cx="1000256" cy="27875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2pPr>
            <a:lvl3pPr marL="1371600" marR="0" lvl="2" indent="-342900" algn="l" rtl="0">
              <a:lnSpc>
                <a:spcPct val="100000"/>
              </a:lnSpc>
              <a:spcBef>
                <a:spcPts val="600"/>
              </a:spcBef>
              <a:spcAft>
                <a:spcPts val="0"/>
              </a:spcAft>
              <a:buClr>
                <a:schemeClr val="accent2"/>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3pPr>
            <a:lvl4pPr marL="1828800" marR="0" lvl="3"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4pPr>
            <a:lvl5pPr marL="2286000" marR="0" lvl="4"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5pPr>
            <a:lvl6pPr marL="2743200" marR="0" lvl="5"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6pPr>
            <a:lvl7pPr marL="3200400" marR="0" lvl="6"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7pPr>
            <a:lvl8pPr marL="3657600" marR="0" lvl="7"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8pPr>
            <a:lvl9pPr marL="4114800" marR="0" lvl="8" indent="-342900" algn="l" rtl="0">
              <a:lnSpc>
                <a:spcPct val="100000"/>
              </a:lnSpc>
              <a:spcBef>
                <a:spcPts val="600"/>
              </a:spcBef>
              <a:spcAft>
                <a:spcPts val="60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9pPr>
          </a:lstStyle>
          <a:p>
            <a:pPr marL="0" indent="0" algn="ctr">
              <a:buFont typeface="Inria Sans Light"/>
              <a:buNone/>
            </a:pPr>
            <a:r>
              <a:rPr lang="nb-NO" sz="1600" b="1" dirty="0"/>
              <a:t>Train/test</a:t>
            </a:r>
            <a:endParaRPr lang="nb-NO" sz="1600" dirty="0"/>
          </a:p>
        </p:txBody>
      </p:sp>
      <p:sp>
        <p:nvSpPr>
          <p:cNvPr id="55" name="Google Shape;276;p20">
            <a:extLst>
              <a:ext uri="{FF2B5EF4-FFF2-40B4-BE49-F238E27FC236}">
                <a16:creationId xmlns:a16="http://schemas.microsoft.com/office/drawing/2014/main" id="{F34579D9-08D1-49D9-A787-8276B96BE41C}"/>
              </a:ext>
            </a:extLst>
          </p:cNvPr>
          <p:cNvSpPr txBox="1">
            <a:spLocks/>
          </p:cNvSpPr>
          <p:nvPr/>
        </p:nvSpPr>
        <p:spPr>
          <a:xfrm>
            <a:off x="5957385" y="2740254"/>
            <a:ext cx="1517197" cy="27875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2pPr>
            <a:lvl3pPr marL="1371600" marR="0" lvl="2" indent="-342900" algn="l" rtl="0">
              <a:lnSpc>
                <a:spcPct val="100000"/>
              </a:lnSpc>
              <a:spcBef>
                <a:spcPts val="600"/>
              </a:spcBef>
              <a:spcAft>
                <a:spcPts val="0"/>
              </a:spcAft>
              <a:buClr>
                <a:schemeClr val="accent2"/>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3pPr>
            <a:lvl4pPr marL="1828800" marR="0" lvl="3"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4pPr>
            <a:lvl5pPr marL="2286000" marR="0" lvl="4"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5pPr>
            <a:lvl6pPr marL="2743200" marR="0" lvl="5"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6pPr>
            <a:lvl7pPr marL="3200400" marR="0" lvl="6"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7pPr>
            <a:lvl8pPr marL="3657600" marR="0" lvl="7"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8pPr>
            <a:lvl9pPr marL="4114800" marR="0" lvl="8" indent="-342900" algn="l" rtl="0">
              <a:lnSpc>
                <a:spcPct val="100000"/>
              </a:lnSpc>
              <a:spcBef>
                <a:spcPts val="600"/>
              </a:spcBef>
              <a:spcAft>
                <a:spcPts val="60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9pPr>
          </a:lstStyle>
          <a:p>
            <a:pPr marL="0" indent="0" algn="ctr">
              <a:buFont typeface="Inria Sans Light"/>
              <a:buNone/>
            </a:pPr>
            <a:r>
              <a:rPr lang="nb-NO" sz="1600" b="1" dirty="0"/>
              <a:t>Manual </a:t>
            </a:r>
            <a:r>
              <a:rPr lang="nb-NO" sz="1600" b="1" dirty="0" err="1"/>
              <a:t>Features</a:t>
            </a:r>
            <a:endParaRPr lang="nb-NO" sz="1600" b="1" dirty="0"/>
          </a:p>
        </p:txBody>
      </p:sp>
      <p:cxnSp>
        <p:nvCxnSpPr>
          <p:cNvPr id="56" name="Rett linje 55">
            <a:extLst>
              <a:ext uri="{FF2B5EF4-FFF2-40B4-BE49-F238E27FC236}">
                <a16:creationId xmlns:a16="http://schemas.microsoft.com/office/drawing/2014/main" id="{C892DDE0-0324-456F-A94C-74BE77EFCA8F}"/>
              </a:ext>
            </a:extLst>
          </p:cNvPr>
          <p:cNvCxnSpPr>
            <a:cxnSpLocks/>
            <a:stCxn id="46" idx="3"/>
            <a:endCxn id="51" idx="2"/>
          </p:cNvCxnSpPr>
          <p:nvPr/>
        </p:nvCxnSpPr>
        <p:spPr>
          <a:xfrm flipH="1" flipV="1">
            <a:off x="5953259" y="803537"/>
            <a:ext cx="4127" cy="2359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5545F24E-6E9D-45BF-A30D-9244032692FE}"/>
              </a:ext>
            </a:extLst>
          </p:cNvPr>
          <p:cNvCxnSpPr>
            <a:cxnSpLocks/>
          </p:cNvCxnSpPr>
          <p:nvPr/>
        </p:nvCxnSpPr>
        <p:spPr>
          <a:xfrm flipV="1">
            <a:off x="7600602" y="857417"/>
            <a:ext cx="0" cy="1508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Kobling: vinkel 64">
            <a:extLst>
              <a:ext uri="{FF2B5EF4-FFF2-40B4-BE49-F238E27FC236}">
                <a16:creationId xmlns:a16="http://schemas.microsoft.com/office/drawing/2014/main" id="{F7F1D0A0-46C7-4EAA-9793-E308A62E0391}"/>
              </a:ext>
            </a:extLst>
          </p:cNvPr>
          <p:cNvCxnSpPr>
            <a:cxnSpLocks/>
            <a:stCxn id="55" idx="3"/>
            <a:endCxn id="41" idx="3"/>
          </p:cNvCxnSpPr>
          <p:nvPr/>
        </p:nvCxnSpPr>
        <p:spPr>
          <a:xfrm>
            <a:off x="7474582" y="2879633"/>
            <a:ext cx="72900" cy="282058"/>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Kobling: vinkel 67">
            <a:extLst>
              <a:ext uri="{FF2B5EF4-FFF2-40B4-BE49-F238E27FC236}">
                <a16:creationId xmlns:a16="http://schemas.microsoft.com/office/drawing/2014/main" id="{9ABDFECF-F4BB-40F8-B9B1-58A7BBC9401E}"/>
              </a:ext>
            </a:extLst>
          </p:cNvPr>
          <p:cNvCxnSpPr>
            <a:cxnSpLocks/>
            <a:stCxn id="55" idx="1"/>
            <a:endCxn id="37" idx="3"/>
          </p:cNvCxnSpPr>
          <p:nvPr/>
        </p:nvCxnSpPr>
        <p:spPr>
          <a:xfrm rot="10800000" flipV="1">
            <a:off x="5918053" y="2879632"/>
            <a:ext cx="39333" cy="28755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Google Shape;277;p20">
            <a:extLst>
              <a:ext uri="{FF2B5EF4-FFF2-40B4-BE49-F238E27FC236}">
                <a16:creationId xmlns:a16="http://schemas.microsoft.com/office/drawing/2014/main" id="{037D5B31-FE69-404B-BD7A-25EC3528A6AF}"/>
              </a:ext>
            </a:extLst>
          </p:cNvPr>
          <p:cNvSpPr txBox="1">
            <a:spLocks/>
          </p:cNvSpPr>
          <p:nvPr/>
        </p:nvSpPr>
        <p:spPr>
          <a:xfrm>
            <a:off x="2940670" y="2815338"/>
            <a:ext cx="1778967" cy="1117789"/>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2pPr>
            <a:lvl3pPr marL="1371600" marR="0" lvl="2" indent="-342900" algn="l" rtl="0">
              <a:lnSpc>
                <a:spcPct val="100000"/>
              </a:lnSpc>
              <a:spcBef>
                <a:spcPts val="600"/>
              </a:spcBef>
              <a:spcAft>
                <a:spcPts val="0"/>
              </a:spcAft>
              <a:buClr>
                <a:schemeClr val="accent2"/>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3pPr>
            <a:lvl4pPr marL="1828800" marR="0" lvl="3"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4pPr>
            <a:lvl5pPr marL="2286000" marR="0" lvl="4"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5pPr>
            <a:lvl6pPr marL="2743200" marR="0" lvl="5"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6pPr>
            <a:lvl7pPr marL="3200400" marR="0" lvl="6"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7pPr>
            <a:lvl8pPr marL="3657600" marR="0" lvl="7" indent="-342900" algn="l" rtl="0">
              <a:lnSpc>
                <a:spcPct val="100000"/>
              </a:lnSpc>
              <a:spcBef>
                <a:spcPts val="600"/>
              </a:spcBef>
              <a:spcAft>
                <a:spcPts val="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8pPr>
            <a:lvl9pPr marL="4114800" marR="0" lvl="8" indent="-342900" algn="l" rtl="0">
              <a:lnSpc>
                <a:spcPct val="100000"/>
              </a:lnSpc>
              <a:spcBef>
                <a:spcPts val="600"/>
              </a:spcBef>
              <a:spcAft>
                <a:spcPts val="600"/>
              </a:spcAft>
              <a:buClr>
                <a:schemeClr val="dk1"/>
              </a:buClr>
              <a:buSzPts val="1800"/>
              <a:buFont typeface="Inria Sans Light"/>
              <a:buChar char="■"/>
              <a:defRPr sz="1800" b="0" i="0" u="none" strike="noStrike" cap="none">
                <a:solidFill>
                  <a:schemeClr val="dk1"/>
                </a:solidFill>
                <a:latin typeface="Inria Sans Light"/>
                <a:ea typeface="Inria Sans Light"/>
                <a:cs typeface="Inria Sans Light"/>
                <a:sym typeface="Inria Sans Light"/>
              </a:defRPr>
            </a:lvl9pPr>
          </a:lstStyle>
          <a:p>
            <a:pPr marL="0" indent="0" algn="ctr">
              <a:buFont typeface="Inria Sans Light"/>
              <a:buNone/>
            </a:pPr>
            <a:r>
              <a:rPr lang="nb-NO" b="1" dirty="0" err="1"/>
              <a:t>DeepCineProp</a:t>
            </a:r>
            <a:r>
              <a:rPr lang="nb-NO" b="1" dirty="0"/>
              <a:t>-c</a:t>
            </a:r>
          </a:p>
          <a:p>
            <a:pPr marL="0" indent="0" algn="ctr">
              <a:buFont typeface="Inria Sans Light"/>
              <a:buNone/>
            </a:pPr>
            <a:endParaRPr lang="nb-NO" b="1" dirty="0"/>
          </a:p>
          <a:p>
            <a:pPr marL="0" indent="0" algn="ctr">
              <a:spcBef>
                <a:spcPts val="600"/>
              </a:spcBef>
              <a:spcAft>
                <a:spcPts val="600"/>
              </a:spcAft>
              <a:buFont typeface="Inria Sans Light"/>
              <a:buNone/>
            </a:pPr>
            <a:r>
              <a:rPr lang="nb-NO" dirty="0" err="1"/>
              <a:t>Confidence</a:t>
            </a:r>
            <a:endParaRPr lang="nb-NO"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7" grpId="0" animBg="1"/>
      <p:bldP spid="276" grpId="0" uiExpand="1" build="p"/>
      <p:bldP spid="23" grpId="0"/>
      <p:bldP spid="37" grpId="0" animBg="1"/>
      <p:bldP spid="38" grpId="0"/>
      <p:bldP spid="41" grpId="0" animBg="1"/>
      <p:bldP spid="42" grpId="0"/>
      <p:bldP spid="44" grpId="0" animBg="1"/>
      <p:bldP spid="45" grpId="0"/>
      <p:bldP spid="46" grpId="0" animBg="1"/>
      <p:bldP spid="47" grpId="0"/>
      <p:bldP spid="51" grpId="0"/>
      <p:bldP spid="54" grpId="0"/>
      <p:bldP spid="55" grpId="0"/>
      <p:bldP spid="8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lysbildenummer 3">
            <a:extLst>
              <a:ext uri="{FF2B5EF4-FFF2-40B4-BE49-F238E27FC236}">
                <a16:creationId xmlns:a16="http://schemas.microsoft.com/office/drawing/2014/main" id="{9B3E0DB0-7665-4666-8BE5-A402C169A81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5" name="Sekskant 4">
            <a:extLst>
              <a:ext uri="{FF2B5EF4-FFF2-40B4-BE49-F238E27FC236}">
                <a16:creationId xmlns:a16="http://schemas.microsoft.com/office/drawing/2014/main" id="{EF896EE5-7991-4585-9C79-BBD3C012EB53}"/>
              </a:ext>
            </a:extLst>
          </p:cNvPr>
          <p:cNvSpPr/>
          <p:nvPr/>
        </p:nvSpPr>
        <p:spPr>
          <a:xfrm rot="5400000">
            <a:off x="2057400" y="37478"/>
            <a:ext cx="5029200" cy="5068544"/>
          </a:xfrm>
          <a:prstGeom prst="hexagon">
            <a:avLst/>
          </a:prstGeom>
          <a:solidFill>
            <a:schemeClr val="tx1"/>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kstSylinder 13">
            <a:extLst>
              <a:ext uri="{FF2B5EF4-FFF2-40B4-BE49-F238E27FC236}">
                <a16:creationId xmlns:a16="http://schemas.microsoft.com/office/drawing/2014/main" id="{59D7F31F-1CD0-4011-906C-DC7D1CB36FC7}"/>
              </a:ext>
            </a:extLst>
          </p:cNvPr>
          <p:cNvSpPr txBox="1"/>
          <p:nvPr/>
        </p:nvSpPr>
        <p:spPr>
          <a:xfrm>
            <a:off x="2545464" y="1271542"/>
            <a:ext cx="1890901" cy="523220"/>
          </a:xfrm>
          <a:prstGeom prst="rect">
            <a:avLst/>
          </a:prstGeom>
          <a:noFill/>
        </p:spPr>
        <p:txBody>
          <a:bodyPr wrap="square" rtlCol="0">
            <a:spAutoFit/>
          </a:bodyPr>
          <a:lstStyle/>
          <a:p>
            <a:r>
              <a:rPr lang="en-US" dirty="0">
                <a:latin typeface="Inria Sans Light" panose="020B0604020202020204" charset="0"/>
              </a:rPr>
              <a:t>Latent representation of user </a:t>
            </a:r>
            <a:r>
              <a:rPr lang="en-US" i="1" dirty="0">
                <a:latin typeface="Inria Sans Light" panose="020B0604020202020204" charset="0"/>
              </a:rPr>
              <a:t>u </a:t>
            </a:r>
            <a:r>
              <a:rPr lang="en-US" dirty="0">
                <a:latin typeface="Inria Sans Light" panose="020B0604020202020204" charset="0"/>
              </a:rPr>
              <a:t> and item </a:t>
            </a:r>
            <a:r>
              <a:rPr lang="en-US" i="1" dirty="0">
                <a:latin typeface="Inria Sans Light" panose="020B0604020202020204" charset="0"/>
              </a:rPr>
              <a:t>i</a:t>
            </a:r>
            <a:r>
              <a:rPr lang="en-US" dirty="0">
                <a:latin typeface="Inria Sans Light" panose="020B0604020202020204" charset="0"/>
              </a:rPr>
              <a:t>:</a:t>
            </a:r>
          </a:p>
        </p:txBody>
      </p:sp>
      <p:sp>
        <p:nvSpPr>
          <p:cNvPr id="18" name="TekstSylinder 17">
            <a:extLst>
              <a:ext uri="{FF2B5EF4-FFF2-40B4-BE49-F238E27FC236}">
                <a16:creationId xmlns:a16="http://schemas.microsoft.com/office/drawing/2014/main" id="{9D2432AC-B39F-42BA-AA68-CC5BE05EEB6E}"/>
              </a:ext>
            </a:extLst>
          </p:cNvPr>
          <p:cNvSpPr txBox="1"/>
          <p:nvPr/>
        </p:nvSpPr>
        <p:spPr>
          <a:xfrm>
            <a:off x="2538921" y="1936981"/>
            <a:ext cx="1890901" cy="523220"/>
          </a:xfrm>
          <a:prstGeom prst="rect">
            <a:avLst/>
          </a:prstGeom>
          <a:noFill/>
        </p:spPr>
        <p:txBody>
          <a:bodyPr wrap="square" rtlCol="0">
            <a:spAutoFit/>
          </a:bodyPr>
          <a:lstStyle/>
          <a:p>
            <a:r>
              <a:rPr lang="en-US" dirty="0">
                <a:latin typeface="Inria Sans Light" panose="020B0604020202020204" charset="0"/>
              </a:rPr>
              <a:t>The scalar bias term of user </a:t>
            </a:r>
            <a:r>
              <a:rPr lang="en-US" i="1" dirty="0">
                <a:latin typeface="Inria Sans Light" panose="020B0604020202020204" charset="0"/>
              </a:rPr>
              <a:t>u </a:t>
            </a:r>
            <a:r>
              <a:rPr lang="en-US" dirty="0">
                <a:latin typeface="Inria Sans Light" panose="020B0604020202020204" charset="0"/>
              </a:rPr>
              <a:t> and item </a:t>
            </a:r>
            <a:r>
              <a:rPr lang="en-US" i="1" dirty="0">
                <a:latin typeface="Inria Sans Light" panose="020B0604020202020204" charset="0"/>
              </a:rPr>
              <a:t>i</a:t>
            </a:r>
            <a:r>
              <a:rPr lang="en-US" dirty="0">
                <a:latin typeface="Inria Sans Light" panose="020B0604020202020204" charset="0"/>
              </a:rPr>
              <a:t>:</a:t>
            </a:r>
          </a:p>
        </p:txBody>
      </p:sp>
      <p:sp>
        <p:nvSpPr>
          <p:cNvPr id="20" name="TekstSylinder 19">
            <a:extLst>
              <a:ext uri="{FF2B5EF4-FFF2-40B4-BE49-F238E27FC236}">
                <a16:creationId xmlns:a16="http://schemas.microsoft.com/office/drawing/2014/main" id="{D7CD5221-12F0-40CF-B17A-0FA5E4B86C23}"/>
              </a:ext>
            </a:extLst>
          </p:cNvPr>
          <p:cNvSpPr txBox="1"/>
          <p:nvPr/>
        </p:nvSpPr>
        <p:spPr>
          <a:xfrm>
            <a:off x="2538921" y="2794130"/>
            <a:ext cx="1890901" cy="523220"/>
          </a:xfrm>
          <a:prstGeom prst="rect">
            <a:avLst/>
          </a:prstGeom>
          <a:noFill/>
        </p:spPr>
        <p:txBody>
          <a:bodyPr wrap="square" rtlCol="0">
            <a:spAutoFit/>
          </a:bodyPr>
          <a:lstStyle/>
          <a:p>
            <a:r>
              <a:rPr lang="en-US" dirty="0">
                <a:latin typeface="Inria Sans Light" panose="020B0604020202020204" charset="0"/>
              </a:rPr>
              <a:t>Predictions produced by:</a:t>
            </a:r>
          </a:p>
        </p:txBody>
      </p:sp>
      <p:pic>
        <p:nvPicPr>
          <p:cNvPr id="3" name="Bilde 2">
            <a:extLst>
              <a:ext uri="{FF2B5EF4-FFF2-40B4-BE49-F238E27FC236}">
                <a16:creationId xmlns:a16="http://schemas.microsoft.com/office/drawing/2014/main" id="{D3DDC07D-1808-45F8-880D-6A332A8CE08F}"/>
              </a:ext>
            </a:extLst>
          </p:cNvPr>
          <p:cNvPicPr>
            <a:picLocks noChangeAspect="1"/>
          </p:cNvPicPr>
          <p:nvPr/>
        </p:nvPicPr>
        <p:blipFill>
          <a:blip r:embed="rId3"/>
          <a:stretch>
            <a:fillRect/>
          </a:stretch>
        </p:blipFill>
        <p:spPr>
          <a:xfrm>
            <a:off x="5485457" y="1306191"/>
            <a:ext cx="834222" cy="544884"/>
          </a:xfrm>
          <a:prstGeom prst="rect">
            <a:avLst/>
          </a:prstGeom>
        </p:spPr>
      </p:pic>
      <p:pic>
        <p:nvPicPr>
          <p:cNvPr id="8" name="Bilde 7">
            <a:extLst>
              <a:ext uri="{FF2B5EF4-FFF2-40B4-BE49-F238E27FC236}">
                <a16:creationId xmlns:a16="http://schemas.microsoft.com/office/drawing/2014/main" id="{A974CC35-333A-4FD3-AFD2-A9CB4CF0CEBF}"/>
              </a:ext>
            </a:extLst>
          </p:cNvPr>
          <p:cNvPicPr>
            <a:picLocks noChangeAspect="1"/>
          </p:cNvPicPr>
          <p:nvPr/>
        </p:nvPicPr>
        <p:blipFill>
          <a:blip r:embed="rId4"/>
          <a:stretch>
            <a:fillRect/>
          </a:stretch>
        </p:blipFill>
        <p:spPr>
          <a:xfrm>
            <a:off x="4449305" y="1271541"/>
            <a:ext cx="908635" cy="523219"/>
          </a:xfrm>
          <a:prstGeom prst="rect">
            <a:avLst/>
          </a:prstGeom>
        </p:spPr>
      </p:pic>
      <p:pic>
        <p:nvPicPr>
          <p:cNvPr id="10" name="Bilde 9">
            <a:extLst>
              <a:ext uri="{FF2B5EF4-FFF2-40B4-BE49-F238E27FC236}">
                <a16:creationId xmlns:a16="http://schemas.microsoft.com/office/drawing/2014/main" id="{11A1DFF4-5D13-4EAD-8E46-DF082494763C}"/>
              </a:ext>
            </a:extLst>
          </p:cNvPr>
          <p:cNvPicPr>
            <a:picLocks noChangeAspect="1"/>
          </p:cNvPicPr>
          <p:nvPr/>
        </p:nvPicPr>
        <p:blipFill>
          <a:blip r:embed="rId5"/>
          <a:stretch>
            <a:fillRect/>
          </a:stretch>
        </p:blipFill>
        <p:spPr>
          <a:xfrm>
            <a:off x="5525315" y="2005134"/>
            <a:ext cx="866671" cy="472300"/>
          </a:xfrm>
          <a:prstGeom prst="rect">
            <a:avLst/>
          </a:prstGeom>
        </p:spPr>
      </p:pic>
      <p:pic>
        <p:nvPicPr>
          <p:cNvPr id="12" name="Bilde 11">
            <a:extLst>
              <a:ext uri="{FF2B5EF4-FFF2-40B4-BE49-F238E27FC236}">
                <a16:creationId xmlns:a16="http://schemas.microsoft.com/office/drawing/2014/main" id="{52A969BA-1185-4836-B69C-AACC0B13A9C4}"/>
              </a:ext>
            </a:extLst>
          </p:cNvPr>
          <p:cNvPicPr>
            <a:picLocks noChangeAspect="1"/>
          </p:cNvPicPr>
          <p:nvPr/>
        </p:nvPicPr>
        <p:blipFill>
          <a:blip r:embed="rId6"/>
          <a:stretch>
            <a:fillRect/>
          </a:stretch>
        </p:blipFill>
        <p:spPr>
          <a:xfrm>
            <a:off x="4489849" y="2046428"/>
            <a:ext cx="827545" cy="413773"/>
          </a:xfrm>
          <a:prstGeom prst="rect">
            <a:avLst/>
          </a:prstGeom>
        </p:spPr>
      </p:pic>
      <p:pic>
        <p:nvPicPr>
          <p:cNvPr id="15" name="Bilde 14">
            <a:extLst>
              <a:ext uri="{FF2B5EF4-FFF2-40B4-BE49-F238E27FC236}">
                <a16:creationId xmlns:a16="http://schemas.microsoft.com/office/drawing/2014/main" id="{72DFA905-D198-4096-8D17-F853F31413B4}"/>
              </a:ext>
            </a:extLst>
          </p:cNvPr>
          <p:cNvPicPr>
            <a:picLocks noChangeAspect="1"/>
          </p:cNvPicPr>
          <p:nvPr/>
        </p:nvPicPr>
        <p:blipFill>
          <a:blip r:embed="rId7"/>
          <a:stretch>
            <a:fillRect/>
          </a:stretch>
        </p:blipFill>
        <p:spPr>
          <a:xfrm>
            <a:off x="4449305" y="2820126"/>
            <a:ext cx="2361502" cy="472300"/>
          </a:xfrm>
          <a:prstGeom prst="rect">
            <a:avLst/>
          </a:prstGeom>
        </p:spPr>
      </p:pic>
      <p:pic>
        <p:nvPicPr>
          <p:cNvPr id="17" name="Bilde 16">
            <a:extLst>
              <a:ext uri="{FF2B5EF4-FFF2-40B4-BE49-F238E27FC236}">
                <a16:creationId xmlns:a16="http://schemas.microsoft.com/office/drawing/2014/main" id="{D4824277-2256-44AD-8D32-FE9B8E2BFE05}"/>
              </a:ext>
            </a:extLst>
          </p:cNvPr>
          <p:cNvPicPr>
            <a:picLocks noChangeAspect="1"/>
          </p:cNvPicPr>
          <p:nvPr/>
        </p:nvPicPr>
        <p:blipFill>
          <a:blip r:embed="rId8"/>
          <a:stretch>
            <a:fillRect/>
          </a:stretch>
        </p:blipFill>
        <p:spPr>
          <a:xfrm>
            <a:off x="4487500" y="3370618"/>
            <a:ext cx="1553919" cy="607946"/>
          </a:xfrm>
          <a:prstGeom prst="rect">
            <a:avLst/>
          </a:prstGeom>
        </p:spPr>
      </p:pic>
      <p:sp>
        <p:nvSpPr>
          <p:cNvPr id="22" name="TekstSylinder 21">
            <a:extLst>
              <a:ext uri="{FF2B5EF4-FFF2-40B4-BE49-F238E27FC236}">
                <a16:creationId xmlns:a16="http://schemas.microsoft.com/office/drawing/2014/main" id="{923B9208-C965-4426-B8C3-FA861F02B44B}"/>
              </a:ext>
            </a:extLst>
          </p:cNvPr>
          <p:cNvSpPr txBox="1"/>
          <p:nvPr/>
        </p:nvSpPr>
        <p:spPr>
          <a:xfrm>
            <a:off x="2538921" y="3385820"/>
            <a:ext cx="1890901" cy="523220"/>
          </a:xfrm>
          <a:prstGeom prst="rect">
            <a:avLst/>
          </a:prstGeom>
          <a:noFill/>
        </p:spPr>
        <p:txBody>
          <a:bodyPr wrap="square" rtlCol="0">
            <a:spAutoFit/>
          </a:bodyPr>
          <a:lstStyle/>
          <a:p>
            <a:r>
              <a:rPr lang="en-US" dirty="0">
                <a:latin typeface="Inria Sans Light" panose="020B0604020202020204" charset="0"/>
              </a:rPr>
              <a:t>Where dot f</a:t>
            </a:r>
            <a:r>
              <a:rPr lang="en-US" b="1" dirty="0">
                <a:latin typeface="Inria Sans Light" panose="020B0604020202020204" charset="0"/>
              </a:rPr>
              <a:t>·</a:t>
            </a:r>
            <a:r>
              <a:rPr lang="en-US" dirty="0">
                <a:latin typeface="Inria Sans Light" panose="020B0604020202020204" charset="0"/>
              </a:rPr>
              <a:t> is given by:</a:t>
            </a:r>
          </a:p>
        </p:txBody>
      </p:sp>
      <p:sp>
        <p:nvSpPr>
          <p:cNvPr id="23" name="TekstSylinder 22">
            <a:extLst>
              <a:ext uri="{FF2B5EF4-FFF2-40B4-BE49-F238E27FC236}">
                <a16:creationId xmlns:a16="http://schemas.microsoft.com/office/drawing/2014/main" id="{D89FF78F-DC38-4D7D-9E18-61D535D88211}"/>
              </a:ext>
            </a:extLst>
          </p:cNvPr>
          <p:cNvSpPr txBox="1"/>
          <p:nvPr/>
        </p:nvSpPr>
        <p:spPr>
          <a:xfrm>
            <a:off x="3464719" y="692429"/>
            <a:ext cx="2214562" cy="584775"/>
          </a:xfrm>
          <a:prstGeom prst="rect">
            <a:avLst/>
          </a:prstGeom>
          <a:noFill/>
        </p:spPr>
        <p:txBody>
          <a:bodyPr wrap="square" rtlCol="0">
            <a:spAutoFit/>
          </a:bodyPr>
          <a:lstStyle/>
          <a:p>
            <a:pPr algn="ctr"/>
            <a:r>
              <a:rPr lang="en-US" sz="1600" b="1" dirty="0">
                <a:latin typeface="Inria Sans Light" panose="020B0604020202020204" charset="0"/>
              </a:rPr>
              <a:t>Recommendation model </a:t>
            </a:r>
            <a:r>
              <a:rPr lang="en-US" sz="1600" dirty="0">
                <a:latin typeface="Inria Sans Light" panose="020B0604020202020204" charset="0"/>
              </a:rPr>
              <a:t>(Kula, 2015):</a:t>
            </a:r>
          </a:p>
        </p:txBody>
      </p:sp>
    </p:spTree>
    <p:extLst>
      <p:ext uri="{BB962C8B-B14F-4D97-AF65-F5344CB8AC3E}">
        <p14:creationId xmlns:p14="http://schemas.microsoft.com/office/powerpoint/2010/main" val="210556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lysbildenummer 3">
            <a:extLst>
              <a:ext uri="{FF2B5EF4-FFF2-40B4-BE49-F238E27FC236}">
                <a16:creationId xmlns:a16="http://schemas.microsoft.com/office/drawing/2014/main" id="{9B3E0DB0-7665-4666-8BE5-A402C169A81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5" name="Sekskant 4">
            <a:extLst>
              <a:ext uri="{FF2B5EF4-FFF2-40B4-BE49-F238E27FC236}">
                <a16:creationId xmlns:a16="http://schemas.microsoft.com/office/drawing/2014/main" id="{EF896EE5-7991-4585-9C79-BBD3C012EB53}"/>
              </a:ext>
            </a:extLst>
          </p:cNvPr>
          <p:cNvSpPr/>
          <p:nvPr/>
        </p:nvSpPr>
        <p:spPr>
          <a:xfrm rot="5400000">
            <a:off x="2057400" y="37478"/>
            <a:ext cx="5029200" cy="5068544"/>
          </a:xfrm>
          <a:prstGeom prst="hexagon">
            <a:avLst/>
          </a:prstGeom>
          <a:solidFill>
            <a:schemeClr val="tx1"/>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ilde 6">
            <a:extLst>
              <a:ext uri="{FF2B5EF4-FFF2-40B4-BE49-F238E27FC236}">
                <a16:creationId xmlns:a16="http://schemas.microsoft.com/office/drawing/2014/main" id="{F63BC616-403D-4928-A412-3B42F5414DE8}"/>
              </a:ext>
            </a:extLst>
          </p:cNvPr>
          <p:cNvPicPr>
            <a:picLocks noChangeAspect="1"/>
          </p:cNvPicPr>
          <p:nvPr/>
        </p:nvPicPr>
        <p:blipFill>
          <a:blip r:embed="rId3"/>
          <a:stretch>
            <a:fillRect/>
          </a:stretch>
        </p:blipFill>
        <p:spPr>
          <a:xfrm>
            <a:off x="3364013" y="1521218"/>
            <a:ext cx="2387294" cy="360177"/>
          </a:xfrm>
          <a:prstGeom prst="rect">
            <a:avLst/>
          </a:prstGeom>
        </p:spPr>
      </p:pic>
      <p:sp>
        <p:nvSpPr>
          <p:cNvPr id="14" name="TekstSylinder 13">
            <a:extLst>
              <a:ext uri="{FF2B5EF4-FFF2-40B4-BE49-F238E27FC236}">
                <a16:creationId xmlns:a16="http://schemas.microsoft.com/office/drawing/2014/main" id="{59D7F31F-1CD0-4011-906C-DC7D1CB36FC7}"/>
              </a:ext>
            </a:extLst>
          </p:cNvPr>
          <p:cNvSpPr txBox="1"/>
          <p:nvPr/>
        </p:nvSpPr>
        <p:spPr>
          <a:xfrm>
            <a:off x="3306020" y="1181054"/>
            <a:ext cx="1890901" cy="307777"/>
          </a:xfrm>
          <a:prstGeom prst="rect">
            <a:avLst/>
          </a:prstGeom>
          <a:noFill/>
        </p:spPr>
        <p:txBody>
          <a:bodyPr wrap="square" rtlCol="0">
            <a:spAutoFit/>
          </a:bodyPr>
          <a:lstStyle/>
          <a:p>
            <a:r>
              <a:rPr lang="en-US" b="1" dirty="0">
                <a:latin typeface="Inria Sans Light" panose="020B0604020202020204" charset="0"/>
              </a:rPr>
              <a:t>Warp</a:t>
            </a:r>
            <a:r>
              <a:rPr lang="en-US" dirty="0">
                <a:latin typeface="Inria Sans Light" panose="020B0604020202020204" charset="0"/>
              </a:rPr>
              <a:t> loss function:</a:t>
            </a:r>
          </a:p>
        </p:txBody>
      </p:sp>
      <p:sp>
        <p:nvSpPr>
          <p:cNvPr id="18" name="TekstSylinder 17">
            <a:extLst>
              <a:ext uri="{FF2B5EF4-FFF2-40B4-BE49-F238E27FC236}">
                <a16:creationId xmlns:a16="http://schemas.microsoft.com/office/drawing/2014/main" id="{9D2432AC-B39F-42BA-AA68-CC5BE05EEB6E}"/>
              </a:ext>
            </a:extLst>
          </p:cNvPr>
          <p:cNvSpPr txBox="1"/>
          <p:nvPr/>
        </p:nvSpPr>
        <p:spPr>
          <a:xfrm>
            <a:off x="3248027" y="2126291"/>
            <a:ext cx="1890901" cy="307777"/>
          </a:xfrm>
          <a:prstGeom prst="rect">
            <a:avLst/>
          </a:prstGeom>
          <a:noFill/>
        </p:spPr>
        <p:txBody>
          <a:bodyPr wrap="square" rtlCol="0">
            <a:spAutoFit/>
          </a:bodyPr>
          <a:lstStyle/>
          <a:p>
            <a:r>
              <a:rPr lang="en-US" b="1" dirty="0">
                <a:latin typeface="Inria Sans Light" panose="020B0604020202020204" charset="0"/>
              </a:rPr>
              <a:t>BPR</a:t>
            </a:r>
            <a:r>
              <a:rPr lang="en-US" dirty="0">
                <a:latin typeface="Inria Sans Light" panose="020B0604020202020204" charset="0"/>
              </a:rPr>
              <a:t> loss function:</a:t>
            </a:r>
          </a:p>
        </p:txBody>
      </p:sp>
      <p:pic>
        <p:nvPicPr>
          <p:cNvPr id="19" name="Bilde 18">
            <a:extLst>
              <a:ext uri="{FF2B5EF4-FFF2-40B4-BE49-F238E27FC236}">
                <a16:creationId xmlns:a16="http://schemas.microsoft.com/office/drawing/2014/main" id="{FC11E509-21B8-486C-893F-DF8136155C86}"/>
              </a:ext>
            </a:extLst>
          </p:cNvPr>
          <p:cNvPicPr>
            <a:picLocks noChangeAspect="1"/>
          </p:cNvPicPr>
          <p:nvPr/>
        </p:nvPicPr>
        <p:blipFill>
          <a:blip r:embed="rId4"/>
          <a:stretch>
            <a:fillRect/>
          </a:stretch>
        </p:blipFill>
        <p:spPr>
          <a:xfrm>
            <a:off x="3248027" y="3453595"/>
            <a:ext cx="3126693" cy="472261"/>
          </a:xfrm>
          <a:prstGeom prst="rect">
            <a:avLst/>
          </a:prstGeom>
        </p:spPr>
      </p:pic>
      <p:sp>
        <p:nvSpPr>
          <p:cNvPr id="20" name="TekstSylinder 19">
            <a:extLst>
              <a:ext uri="{FF2B5EF4-FFF2-40B4-BE49-F238E27FC236}">
                <a16:creationId xmlns:a16="http://schemas.microsoft.com/office/drawing/2014/main" id="{D7CD5221-12F0-40CF-B17A-0FA5E4B86C23}"/>
              </a:ext>
            </a:extLst>
          </p:cNvPr>
          <p:cNvSpPr txBox="1"/>
          <p:nvPr/>
        </p:nvSpPr>
        <p:spPr>
          <a:xfrm>
            <a:off x="3248027" y="3183164"/>
            <a:ext cx="1890901" cy="307777"/>
          </a:xfrm>
          <a:prstGeom prst="rect">
            <a:avLst/>
          </a:prstGeom>
          <a:noFill/>
        </p:spPr>
        <p:txBody>
          <a:bodyPr wrap="square" rtlCol="0">
            <a:spAutoFit/>
          </a:bodyPr>
          <a:lstStyle/>
          <a:p>
            <a:r>
              <a:rPr lang="en-US" b="1" dirty="0">
                <a:latin typeface="Inria Sans Light" panose="020B0604020202020204" charset="0"/>
              </a:rPr>
              <a:t>Logistic</a:t>
            </a:r>
            <a:r>
              <a:rPr lang="en-US" dirty="0">
                <a:latin typeface="Inria Sans Light" panose="020B0604020202020204" charset="0"/>
              </a:rPr>
              <a:t> loss function:</a:t>
            </a:r>
          </a:p>
        </p:txBody>
      </p:sp>
      <p:pic>
        <p:nvPicPr>
          <p:cNvPr id="21" name="Bilde 20">
            <a:extLst>
              <a:ext uri="{FF2B5EF4-FFF2-40B4-BE49-F238E27FC236}">
                <a16:creationId xmlns:a16="http://schemas.microsoft.com/office/drawing/2014/main" id="{2B4296F5-8FB3-4E4E-80BD-339F7F978B7A}"/>
              </a:ext>
            </a:extLst>
          </p:cNvPr>
          <p:cNvPicPr>
            <a:picLocks noChangeAspect="1"/>
          </p:cNvPicPr>
          <p:nvPr/>
        </p:nvPicPr>
        <p:blipFill>
          <a:blip r:embed="rId5"/>
          <a:stretch>
            <a:fillRect/>
          </a:stretch>
        </p:blipFill>
        <p:spPr>
          <a:xfrm>
            <a:off x="3306020" y="2431365"/>
            <a:ext cx="2118923" cy="472260"/>
          </a:xfrm>
          <a:prstGeom prst="rect">
            <a:avLst/>
          </a:prstGeom>
        </p:spPr>
      </p:pic>
      <p:sp>
        <p:nvSpPr>
          <p:cNvPr id="24" name="TekstSylinder 23">
            <a:extLst>
              <a:ext uri="{FF2B5EF4-FFF2-40B4-BE49-F238E27FC236}">
                <a16:creationId xmlns:a16="http://schemas.microsoft.com/office/drawing/2014/main" id="{A434724A-3E6E-40A1-8671-77536A961DF2}"/>
              </a:ext>
            </a:extLst>
          </p:cNvPr>
          <p:cNvSpPr txBox="1"/>
          <p:nvPr/>
        </p:nvSpPr>
        <p:spPr>
          <a:xfrm>
            <a:off x="3428999" y="658020"/>
            <a:ext cx="2322307" cy="338554"/>
          </a:xfrm>
          <a:prstGeom prst="rect">
            <a:avLst/>
          </a:prstGeom>
          <a:noFill/>
        </p:spPr>
        <p:txBody>
          <a:bodyPr wrap="square" rtlCol="0">
            <a:spAutoFit/>
          </a:bodyPr>
          <a:lstStyle/>
          <a:p>
            <a:pPr algn="ctr"/>
            <a:r>
              <a:rPr lang="en-US" sz="1600" b="1" dirty="0">
                <a:latin typeface="Inria Sans Light" panose="020B0604020202020204" charset="0"/>
              </a:rPr>
              <a:t>Loss functions:</a:t>
            </a:r>
          </a:p>
        </p:txBody>
      </p:sp>
    </p:spTree>
    <p:extLst>
      <p:ext uri="{BB962C8B-B14F-4D97-AF65-F5344CB8AC3E}">
        <p14:creationId xmlns:p14="http://schemas.microsoft.com/office/powerpoint/2010/main" val="2441023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EB80476-204B-41B5-B421-C13E8CF1EC60}"/>
              </a:ext>
            </a:extLst>
          </p:cNvPr>
          <p:cNvSpPr>
            <a:spLocks noGrp="1"/>
          </p:cNvSpPr>
          <p:nvPr>
            <p:ph type="title"/>
          </p:nvPr>
        </p:nvSpPr>
        <p:spPr/>
        <p:txBody>
          <a:bodyPr/>
          <a:lstStyle/>
          <a:p>
            <a:r>
              <a:rPr lang="en-US" dirty="0"/>
              <a:t>User Study</a:t>
            </a:r>
          </a:p>
        </p:txBody>
      </p:sp>
      <p:sp>
        <p:nvSpPr>
          <p:cNvPr id="3" name="Plassholder for tekst 2">
            <a:extLst>
              <a:ext uri="{FF2B5EF4-FFF2-40B4-BE49-F238E27FC236}">
                <a16:creationId xmlns:a16="http://schemas.microsoft.com/office/drawing/2014/main" id="{C7C6CF26-7AA9-40C3-B329-46595DCC2514}"/>
              </a:ext>
            </a:extLst>
          </p:cNvPr>
          <p:cNvSpPr>
            <a:spLocks noGrp="1"/>
          </p:cNvSpPr>
          <p:nvPr>
            <p:ph type="body" idx="1"/>
          </p:nvPr>
        </p:nvSpPr>
        <p:spPr>
          <a:xfrm>
            <a:off x="1207850" y="2952749"/>
            <a:ext cx="3407089" cy="1928813"/>
          </a:xfrm>
        </p:spPr>
        <p:txBody>
          <a:bodyPr/>
          <a:lstStyle/>
          <a:p>
            <a:r>
              <a:rPr lang="en-US" dirty="0"/>
              <a:t>150 participants</a:t>
            </a:r>
            <a:br>
              <a:rPr lang="en-US" dirty="0"/>
            </a:br>
            <a:endParaRPr lang="en-US" dirty="0"/>
          </a:p>
          <a:p>
            <a:r>
              <a:rPr lang="en-US" dirty="0"/>
              <a:t>Voluntary + crowdsourcing</a:t>
            </a:r>
          </a:p>
          <a:p>
            <a:endParaRPr lang="en-US" dirty="0"/>
          </a:p>
          <a:p>
            <a:r>
              <a:rPr lang="en-US" dirty="0"/>
              <a:t>28 nationalities, 104 native English speakers</a:t>
            </a:r>
          </a:p>
          <a:p>
            <a:pPr lvl="1"/>
            <a:endParaRPr lang="en-US" dirty="0"/>
          </a:p>
          <a:p>
            <a:endParaRPr lang="en-US" dirty="0"/>
          </a:p>
          <a:p>
            <a:endParaRPr lang="en-US" dirty="0"/>
          </a:p>
          <a:p>
            <a:endParaRPr lang="en-US" dirty="0"/>
          </a:p>
          <a:p>
            <a:pPr marL="114300" indent="0">
              <a:buNone/>
            </a:pPr>
            <a:endParaRPr lang="en-US" dirty="0"/>
          </a:p>
        </p:txBody>
      </p:sp>
      <p:sp>
        <p:nvSpPr>
          <p:cNvPr id="5" name="Plassholder for tekst 4">
            <a:extLst>
              <a:ext uri="{FF2B5EF4-FFF2-40B4-BE49-F238E27FC236}">
                <a16:creationId xmlns:a16="http://schemas.microsoft.com/office/drawing/2014/main" id="{8653F48D-110B-435E-B310-8E7A2EB82D6F}"/>
              </a:ext>
            </a:extLst>
          </p:cNvPr>
          <p:cNvSpPr>
            <a:spLocks noGrp="1"/>
          </p:cNvSpPr>
          <p:nvPr>
            <p:ph type="body" idx="2"/>
          </p:nvPr>
        </p:nvSpPr>
        <p:spPr>
          <a:xfrm>
            <a:off x="4787724" y="1134387"/>
            <a:ext cx="3808589" cy="3451413"/>
          </a:xfrm>
        </p:spPr>
        <p:txBody>
          <a:bodyPr/>
          <a:lstStyle/>
          <a:p>
            <a:r>
              <a:rPr lang="en-US" dirty="0"/>
              <a:t>Recommendation quality metrics:</a:t>
            </a:r>
          </a:p>
          <a:p>
            <a:pPr lvl="1"/>
            <a:r>
              <a:rPr lang="en-US" sz="2000" dirty="0"/>
              <a:t>Accuracy</a:t>
            </a:r>
          </a:p>
          <a:p>
            <a:pPr lvl="1"/>
            <a:r>
              <a:rPr lang="en-US" dirty="0"/>
              <a:t>Diversity</a:t>
            </a:r>
          </a:p>
          <a:p>
            <a:pPr lvl="1"/>
            <a:r>
              <a:rPr lang="en-US" sz="2000" dirty="0"/>
              <a:t>Personalization</a:t>
            </a:r>
          </a:p>
          <a:p>
            <a:pPr lvl="1"/>
            <a:r>
              <a:rPr lang="en-US" dirty="0"/>
              <a:t>S</a:t>
            </a:r>
            <a:r>
              <a:rPr lang="en-US" sz="2000" dirty="0"/>
              <a:t>atisfaction</a:t>
            </a:r>
          </a:p>
          <a:p>
            <a:pPr lvl="1"/>
            <a:r>
              <a:rPr lang="en-US" dirty="0"/>
              <a:t>Novelty</a:t>
            </a:r>
            <a:br>
              <a:rPr lang="en-US" dirty="0"/>
            </a:br>
            <a:endParaRPr lang="en-US" dirty="0"/>
          </a:p>
          <a:p>
            <a:r>
              <a:rPr lang="en-US" dirty="0"/>
              <a:t>Usability evaluation</a:t>
            </a:r>
          </a:p>
          <a:p>
            <a:pPr lvl="1"/>
            <a:r>
              <a:rPr lang="en-US" dirty="0"/>
              <a:t>System Usability Scale (SUS)</a:t>
            </a:r>
          </a:p>
          <a:p>
            <a:pPr lvl="1"/>
            <a:endParaRPr lang="en-US" sz="2000" dirty="0"/>
          </a:p>
          <a:p>
            <a:endParaRPr lang="en-US" dirty="0"/>
          </a:p>
          <a:p>
            <a:pPr lvl="1"/>
            <a:endParaRPr lang="en-US" sz="2000" dirty="0"/>
          </a:p>
          <a:p>
            <a:endParaRPr lang="en-US" dirty="0"/>
          </a:p>
        </p:txBody>
      </p:sp>
      <p:sp>
        <p:nvSpPr>
          <p:cNvPr id="4" name="Plassholder for lysbildenummer 3">
            <a:extLst>
              <a:ext uri="{FF2B5EF4-FFF2-40B4-BE49-F238E27FC236}">
                <a16:creationId xmlns:a16="http://schemas.microsoft.com/office/drawing/2014/main" id="{C4DA1B97-ACE8-4961-B8F1-0BA038EED5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dirty="0"/>
          </a:p>
        </p:txBody>
      </p:sp>
      <p:pic>
        <p:nvPicPr>
          <p:cNvPr id="6" name="Bilde 5">
            <a:extLst>
              <a:ext uri="{FF2B5EF4-FFF2-40B4-BE49-F238E27FC236}">
                <a16:creationId xmlns:a16="http://schemas.microsoft.com/office/drawing/2014/main" id="{02E3C88D-F0EE-4E28-B604-CA579AF90360}"/>
              </a:ext>
            </a:extLst>
          </p:cNvPr>
          <p:cNvPicPr>
            <a:picLocks noChangeAspect="1"/>
          </p:cNvPicPr>
          <p:nvPr/>
        </p:nvPicPr>
        <p:blipFill>
          <a:blip r:embed="rId2"/>
          <a:stretch>
            <a:fillRect/>
          </a:stretch>
        </p:blipFill>
        <p:spPr>
          <a:xfrm>
            <a:off x="2013586" y="1546378"/>
            <a:ext cx="1262062" cy="1262062"/>
          </a:xfrm>
          <a:prstGeom prst="rect">
            <a:avLst/>
          </a:prstGeom>
        </p:spPr>
      </p:pic>
    </p:spTree>
    <p:extLst>
      <p:ext uri="{BB962C8B-B14F-4D97-AF65-F5344CB8AC3E}">
        <p14:creationId xmlns:p14="http://schemas.microsoft.com/office/powerpoint/2010/main" val="20189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Outline</a:t>
            </a:r>
            <a:endParaRPr dirty="0"/>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377" name="Google Shape;377;p28"/>
          <p:cNvGrpSpPr/>
          <p:nvPr/>
        </p:nvGrpSpPr>
        <p:grpSpPr>
          <a:xfrm>
            <a:off x="3597244" y="1646975"/>
            <a:ext cx="2533100" cy="3483050"/>
            <a:chOff x="5632317" y="1189775"/>
            <a:chExt cx="3305700" cy="3483050"/>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aira Semi Condensed"/>
                  <a:ea typeface="Saira Semi Condensed"/>
                  <a:cs typeface="Saira Semi Condensed"/>
                  <a:sym typeface="Saira Semi Condensed"/>
                </a:rPr>
                <a:t>3. Results</a:t>
              </a:r>
              <a:endParaRPr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Inria Sans Light"/>
                  <a:ea typeface="Inria Sans Light"/>
                  <a:cs typeface="Inria Sans Light"/>
                  <a:sym typeface="Inria Sans Light"/>
                </a:rPr>
                <a:t>Exploratory Analysis, Recommendation Quality, User Study</a:t>
              </a:r>
              <a:endParaRPr sz="1200" dirty="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0" y="1646975"/>
            <a:ext cx="1860362" cy="3483050"/>
            <a:chOff x="0" y="1189775"/>
            <a:chExt cx="3546900" cy="3483050"/>
          </a:xfrm>
        </p:grpSpPr>
        <p:sp>
          <p:nvSpPr>
            <p:cNvPr id="381" name="Google Shape;381;p28"/>
            <p:cNvSpPr/>
            <p:nvPr/>
          </p:nvSpPr>
          <p:spPr>
            <a:xfrm>
              <a:off x="0" y="1189775"/>
              <a:ext cx="35469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aira Semi Condensed"/>
                  <a:ea typeface="Saira Semi Condensed"/>
                  <a:cs typeface="Saira Semi Condensed"/>
                  <a:sym typeface="Saira Semi Condensed"/>
                </a:rPr>
                <a:t>1. Background</a:t>
              </a:r>
              <a:endParaRPr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114048" y="2057125"/>
              <a:ext cx="3015568"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Inria Sans Light"/>
                  <a:ea typeface="Inria Sans Light"/>
                  <a:cs typeface="Inria Sans Light"/>
                  <a:sym typeface="Inria Sans Light"/>
                </a:rPr>
                <a:t>Research context, problem, and proposed solution</a:t>
              </a:r>
              <a:endParaRPr sz="12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1519706" y="1646975"/>
            <a:ext cx="2441301" cy="3483050"/>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aira Semi Condensed"/>
                  <a:ea typeface="Saira Semi Condensed"/>
                  <a:cs typeface="Saira Semi Condensed"/>
                  <a:sym typeface="Saira Semi Condensed"/>
                </a:rPr>
                <a:t>2. Methodology</a:t>
              </a:r>
              <a:endParaRPr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Inria Sans Light"/>
                  <a:ea typeface="Inria Sans Light"/>
                  <a:cs typeface="Inria Sans Light"/>
                  <a:sym typeface="Inria Sans Light"/>
                </a:rPr>
                <a:t>Feature extraction, recommendation technique, framework demo, and study design</a:t>
              </a:r>
              <a:endParaRPr lang="nb-NO" sz="1200" dirty="0">
                <a:solidFill>
                  <a:schemeClr val="dk1"/>
                </a:solidFill>
                <a:latin typeface="Inria Sans Light"/>
                <a:ea typeface="Inria Sans Light"/>
                <a:cs typeface="Inria Sans Light"/>
                <a:sym typeface="Inria Sans Light"/>
              </a:endParaRPr>
            </a:p>
          </p:txBody>
        </p:sp>
      </p:grpSp>
      <p:grpSp>
        <p:nvGrpSpPr>
          <p:cNvPr id="13" name="Google Shape;377;p28">
            <a:extLst>
              <a:ext uri="{FF2B5EF4-FFF2-40B4-BE49-F238E27FC236}">
                <a16:creationId xmlns:a16="http://schemas.microsoft.com/office/drawing/2014/main" id="{3933D918-D378-4506-BCD3-6AF68730165C}"/>
              </a:ext>
            </a:extLst>
          </p:cNvPr>
          <p:cNvGrpSpPr/>
          <p:nvPr/>
        </p:nvGrpSpPr>
        <p:grpSpPr>
          <a:xfrm>
            <a:off x="5787961" y="1646975"/>
            <a:ext cx="2533099" cy="3483050"/>
            <a:chOff x="5632317" y="1189775"/>
            <a:chExt cx="3305700" cy="3483050"/>
          </a:xfrm>
        </p:grpSpPr>
        <p:sp>
          <p:nvSpPr>
            <p:cNvPr id="14" name="Google Shape;378;p28">
              <a:extLst>
                <a:ext uri="{FF2B5EF4-FFF2-40B4-BE49-F238E27FC236}">
                  <a16:creationId xmlns:a16="http://schemas.microsoft.com/office/drawing/2014/main" id="{70536D66-CD4C-45C5-B778-0E35597962DD}"/>
                </a:ext>
              </a:extLst>
            </p:cNvPr>
            <p:cNvSpPr/>
            <p:nvPr/>
          </p:nvSpPr>
          <p:spPr>
            <a:xfrm>
              <a:off x="5632317"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aira Semi Condensed"/>
                  <a:ea typeface="Saira Semi Condensed"/>
                  <a:cs typeface="Saira Semi Condensed"/>
                  <a:sym typeface="Saira Semi Condensed"/>
                </a:rPr>
                <a:t>4. Conclusion</a:t>
              </a:r>
              <a:endParaRPr dirty="0">
                <a:solidFill>
                  <a:schemeClr val="lt1"/>
                </a:solidFill>
                <a:latin typeface="Saira Semi Condensed"/>
                <a:ea typeface="Saira Semi Condensed"/>
                <a:cs typeface="Saira Semi Condensed"/>
                <a:sym typeface="Saira Semi Condensed"/>
              </a:endParaRPr>
            </a:p>
          </p:txBody>
        </p:sp>
        <p:sp>
          <p:nvSpPr>
            <p:cNvPr id="15" name="Google Shape;379;p28">
              <a:extLst>
                <a:ext uri="{FF2B5EF4-FFF2-40B4-BE49-F238E27FC236}">
                  <a16:creationId xmlns:a16="http://schemas.microsoft.com/office/drawing/2014/main" id="{59BAD2B9-5505-4DDD-A851-03135328F37A}"/>
                </a:ext>
              </a:extLst>
            </p:cNvPr>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nb-NO" sz="1200" dirty="0" err="1">
                  <a:solidFill>
                    <a:schemeClr val="dk1"/>
                  </a:solidFill>
                  <a:latin typeface="Inria Sans Light"/>
                  <a:ea typeface="Inria Sans Light"/>
                  <a:cs typeface="Inria Sans Light"/>
                  <a:sym typeface="Inria Sans Light"/>
                </a:rPr>
                <a:t>Conclusion</a:t>
              </a:r>
              <a:r>
                <a:rPr lang="nb-NO" sz="1200" dirty="0">
                  <a:solidFill>
                    <a:schemeClr val="dk1"/>
                  </a:solidFill>
                  <a:latin typeface="Inria Sans Light"/>
                  <a:ea typeface="Inria Sans Light"/>
                  <a:cs typeface="Inria Sans Light"/>
                  <a:sym typeface="Inria Sans Light"/>
                </a:rPr>
                <a:t> </a:t>
              </a:r>
              <a:r>
                <a:rPr lang="nb-NO" sz="1200" dirty="0" err="1">
                  <a:solidFill>
                    <a:schemeClr val="dk1"/>
                  </a:solidFill>
                  <a:latin typeface="Inria Sans Light"/>
                  <a:ea typeface="Inria Sans Light"/>
                  <a:cs typeface="Inria Sans Light"/>
                  <a:sym typeface="Inria Sans Light"/>
                </a:rPr>
                <a:t>of</a:t>
              </a:r>
              <a:r>
                <a:rPr lang="nb-NO" sz="1200" dirty="0">
                  <a:solidFill>
                    <a:schemeClr val="dk1"/>
                  </a:solidFill>
                  <a:latin typeface="Inria Sans Light"/>
                  <a:ea typeface="Inria Sans Light"/>
                  <a:cs typeface="Inria Sans Light"/>
                  <a:sym typeface="Inria Sans Light"/>
                </a:rPr>
                <a:t> </a:t>
              </a:r>
              <a:r>
                <a:rPr lang="nb-NO" sz="1200" dirty="0" err="1">
                  <a:solidFill>
                    <a:schemeClr val="dk1"/>
                  </a:solidFill>
                  <a:latin typeface="Inria Sans Light"/>
                  <a:ea typeface="Inria Sans Light"/>
                  <a:cs typeface="Inria Sans Light"/>
                  <a:sym typeface="Inria Sans Light"/>
                </a:rPr>
                <a:t>results</a:t>
              </a:r>
              <a:r>
                <a:rPr lang="nb-NO" sz="1200" dirty="0">
                  <a:solidFill>
                    <a:schemeClr val="dk1"/>
                  </a:solidFill>
                  <a:latin typeface="Inria Sans Light"/>
                  <a:ea typeface="Inria Sans Light"/>
                  <a:cs typeface="Inria Sans Light"/>
                  <a:sym typeface="Inria Sans Light"/>
                </a:rPr>
                <a:t> and </a:t>
              </a:r>
              <a:r>
                <a:rPr lang="nb-NO" sz="1200" dirty="0" err="1">
                  <a:solidFill>
                    <a:schemeClr val="dk1"/>
                  </a:solidFill>
                  <a:latin typeface="Inria Sans Light"/>
                  <a:ea typeface="Inria Sans Light"/>
                  <a:cs typeface="Inria Sans Light"/>
                  <a:sym typeface="Inria Sans Light"/>
                </a:rPr>
                <a:t>future</a:t>
              </a:r>
              <a:r>
                <a:rPr lang="nb-NO" sz="1200" dirty="0">
                  <a:solidFill>
                    <a:schemeClr val="dk1"/>
                  </a:solidFill>
                  <a:latin typeface="Inria Sans Light"/>
                  <a:ea typeface="Inria Sans Light"/>
                  <a:cs typeface="Inria Sans Light"/>
                  <a:sym typeface="Inria Sans Light"/>
                </a:rPr>
                <a:t> plans</a:t>
              </a:r>
              <a:endParaRPr sz="1200" dirty="0">
                <a:solidFill>
                  <a:schemeClr val="dk1"/>
                </a:solidFill>
                <a:latin typeface="Inria Sans Light"/>
                <a:ea typeface="Inria Sans Light"/>
                <a:cs typeface="Inria Sans Light"/>
                <a:sym typeface="Inria Sans Light"/>
              </a:endParaRPr>
            </a:p>
          </p:txBody>
        </p:sp>
      </p:grpSp>
    </p:spTree>
    <p:extLst>
      <p:ext uri="{BB962C8B-B14F-4D97-AF65-F5344CB8AC3E}">
        <p14:creationId xmlns:p14="http://schemas.microsoft.com/office/powerpoint/2010/main" val="3727758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dirty="0">
                <a:latin typeface="Saira SemiCondensed Medium"/>
                <a:ea typeface="Saira SemiCondensed Medium"/>
                <a:cs typeface="Saira SemiCondensed Medium"/>
                <a:sym typeface="Saira SemiCondensed Medium"/>
              </a:rPr>
              <a:t>Demo </a:t>
            </a:r>
            <a:r>
              <a:rPr lang="nb-NO" dirty="0" err="1">
                <a:latin typeface="Saira SemiCondensed Medium"/>
                <a:ea typeface="Saira SemiCondensed Medium"/>
                <a:cs typeface="Saira SemiCondensed Medium"/>
                <a:sym typeface="Saira SemiCondensed Medium"/>
              </a:rPr>
              <a:t>of</a:t>
            </a:r>
            <a:r>
              <a:rPr lang="nb-NO" dirty="0">
                <a:latin typeface="Saira SemiCondensed Medium"/>
                <a:ea typeface="Saira SemiCondensed Medium"/>
                <a:cs typeface="Saira SemiCondensed Medium"/>
                <a:sym typeface="Saira SemiCondensed Medium"/>
              </a:rPr>
              <a:t> SAMVISE </a:t>
            </a:r>
          </a:p>
          <a:p>
            <a:pPr marL="0" lvl="0" indent="0" algn="l" rtl="0">
              <a:spcBef>
                <a:spcPts val="0"/>
              </a:spcBef>
              <a:spcAft>
                <a:spcPts val="0"/>
              </a:spcAft>
              <a:buNone/>
            </a:pPr>
            <a:r>
              <a:rPr lang="nb-NO" dirty="0">
                <a:latin typeface="Saira SemiCondensed Medium"/>
                <a:ea typeface="Saira SemiCondensed Medium"/>
                <a:cs typeface="Saira SemiCondensed Medium"/>
                <a:sym typeface="Saira SemiCondensed Medium"/>
              </a:rPr>
              <a:t>Evaluation Framework </a:t>
            </a:r>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428" name="Google Shape;428;p31"/>
          <p:cNvGrpSpPr/>
          <p:nvPr/>
        </p:nvGrpSpPr>
        <p:grpSpPr>
          <a:xfrm>
            <a:off x="5257800" y="103909"/>
            <a:ext cx="3221182" cy="4980709"/>
            <a:chOff x="2547150" y="238125"/>
            <a:chExt cx="2525675" cy="5238750"/>
          </a:xfrm>
        </p:grpSpPr>
        <p:sp>
          <p:nvSpPr>
            <p:cNvPr id="429" name="Google Shape;429;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Samvise tablet 2_Trim1">
            <a:hlinkClick r:id="" action="ppaction://media"/>
            <a:extLst>
              <a:ext uri="{FF2B5EF4-FFF2-40B4-BE49-F238E27FC236}">
                <a16:creationId xmlns:a16="http://schemas.microsoft.com/office/drawing/2014/main" id="{344F3161-E67D-4B47-B737-579D03157A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38525" y="551020"/>
            <a:ext cx="3064641" cy="4086188"/>
          </a:xfrm>
          <a:prstGeom prst="rect">
            <a:avLst/>
          </a:prstGeom>
        </p:spPr>
      </p:pic>
      <p:grpSp>
        <p:nvGrpSpPr>
          <p:cNvPr id="20" name="Google Shape;428;p31">
            <a:extLst>
              <a:ext uri="{FF2B5EF4-FFF2-40B4-BE49-F238E27FC236}">
                <a16:creationId xmlns:a16="http://schemas.microsoft.com/office/drawing/2014/main" id="{C4C8FCF7-EA9C-4B6E-8E20-B6DAFED9EDAA}"/>
              </a:ext>
            </a:extLst>
          </p:cNvPr>
          <p:cNvGrpSpPr/>
          <p:nvPr/>
        </p:nvGrpSpPr>
        <p:grpSpPr>
          <a:xfrm>
            <a:off x="5262034" y="71405"/>
            <a:ext cx="3221182" cy="5000688"/>
            <a:chOff x="2547150" y="238125"/>
            <a:chExt cx="2525675" cy="5238750"/>
          </a:xfrm>
        </p:grpSpPr>
        <p:sp>
          <p:nvSpPr>
            <p:cNvPr id="21" name="Google Shape;429;p31">
              <a:extLst>
                <a:ext uri="{FF2B5EF4-FFF2-40B4-BE49-F238E27FC236}">
                  <a16:creationId xmlns:a16="http://schemas.microsoft.com/office/drawing/2014/main" id="{D5A32740-C74D-4260-9446-29B634C7B4F7}"/>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p31">
              <a:extLst>
                <a:ext uri="{FF2B5EF4-FFF2-40B4-BE49-F238E27FC236}">
                  <a16:creationId xmlns:a16="http://schemas.microsoft.com/office/drawing/2014/main" id="{C180B185-6088-43B5-BF1A-08B53017A9D5}"/>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1;p31">
              <a:extLst>
                <a:ext uri="{FF2B5EF4-FFF2-40B4-BE49-F238E27FC236}">
                  <a16:creationId xmlns:a16="http://schemas.microsoft.com/office/drawing/2014/main" id="{9DECCB67-43F7-4406-A652-4629ED546272}"/>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2;p31">
              <a:extLst>
                <a:ext uri="{FF2B5EF4-FFF2-40B4-BE49-F238E27FC236}">
                  <a16:creationId xmlns:a16="http://schemas.microsoft.com/office/drawing/2014/main" id="{40D85CCB-39E5-436F-9131-B3FE9714BEB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Saira SemiCondensed Medium"/>
                <a:ea typeface="Saira SemiCondensed Medium"/>
                <a:cs typeface="Saira SemiCondensed Medium"/>
                <a:sym typeface="Saira SemiCondensed Medium"/>
              </a:rPr>
              <a:t>USER CHARACTERISTICS</a:t>
            </a:r>
          </a:p>
          <a:p>
            <a:pPr marL="0" lvl="0" indent="0" algn="l" rtl="0">
              <a:spcBef>
                <a:spcPts val="0"/>
              </a:spcBef>
              <a:spcAft>
                <a:spcPts val="0"/>
              </a:spcAft>
              <a:buNone/>
            </a:pPr>
            <a:r>
              <a:rPr lang="en" sz="2000" dirty="0"/>
              <a:t>The user answers demographic and personality questions.</a:t>
            </a:r>
            <a:endParaRPr sz="2000" dirty="0"/>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5" name="Samvise tablet 2_Trim2">
            <a:hlinkClick r:id="" action="ppaction://media"/>
            <a:extLst>
              <a:ext uri="{FF2B5EF4-FFF2-40B4-BE49-F238E27FC236}">
                <a16:creationId xmlns:a16="http://schemas.microsoft.com/office/drawing/2014/main" id="{D6051907-BBBD-4814-ABE8-8447E9C9E3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36205" y="524710"/>
            <a:ext cx="3070448" cy="4093930"/>
          </a:xfrm>
          <a:prstGeom prst="rect">
            <a:avLst/>
          </a:prstGeom>
        </p:spPr>
      </p:pic>
      <p:grpSp>
        <p:nvGrpSpPr>
          <p:cNvPr id="12" name="Google Shape;428;p31">
            <a:extLst>
              <a:ext uri="{FF2B5EF4-FFF2-40B4-BE49-F238E27FC236}">
                <a16:creationId xmlns:a16="http://schemas.microsoft.com/office/drawing/2014/main" id="{63582CEE-A137-4A8C-B945-6031C5F88ED2}"/>
              </a:ext>
            </a:extLst>
          </p:cNvPr>
          <p:cNvGrpSpPr/>
          <p:nvPr/>
        </p:nvGrpSpPr>
        <p:grpSpPr>
          <a:xfrm>
            <a:off x="5262034" y="71405"/>
            <a:ext cx="3221182" cy="5000688"/>
            <a:chOff x="2547150" y="238125"/>
            <a:chExt cx="2525675" cy="5238750"/>
          </a:xfrm>
        </p:grpSpPr>
        <p:sp>
          <p:nvSpPr>
            <p:cNvPr id="13" name="Google Shape;429;p31">
              <a:extLst>
                <a:ext uri="{FF2B5EF4-FFF2-40B4-BE49-F238E27FC236}">
                  <a16:creationId xmlns:a16="http://schemas.microsoft.com/office/drawing/2014/main" id="{9DA39385-B35B-486B-9C23-79EB4D544468}"/>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0;p31">
              <a:extLst>
                <a:ext uri="{FF2B5EF4-FFF2-40B4-BE49-F238E27FC236}">
                  <a16:creationId xmlns:a16="http://schemas.microsoft.com/office/drawing/2014/main" id="{B45CFBA8-AE38-475E-A92E-D201FD321D38}"/>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1;p31">
              <a:extLst>
                <a:ext uri="{FF2B5EF4-FFF2-40B4-BE49-F238E27FC236}">
                  <a16:creationId xmlns:a16="http://schemas.microsoft.com/office/drawing/2014/main" id="{BF94A559-F4C8-4987-96BA-FB4D9193602D}"/>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p31">
              <a:extLst>
                <a:ext uri="{FF2B5EF4-FFF2-40B4-BE49-F238E27FC236}">
                  <a16:creationId xmlns:a16="http://schemas.microsoft.com/office/drawing/2014/main" id="{EB4C8B56-AF87-4668-8D13-FDC248083DB3}"/>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606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Saira SemiCondensed Medium"/>
                <a:ea typeface="Saira SemiCondensed Medium"/>
                <a:cs typeface="Saira SemiCondensed Medium"/>
                <a:sym typeface="Saira SemiCondensed Medium"/>
              </a:rPr>
              <a:t>PREFERENCE ELICITATION I</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dirty="0"/>
              <a:t>The user choose movies to rate. Filtering options include genre, decade, rating, and popularity.</a:t>
            </a:r>
            <a:endParaRPr sz="2000" dirty="0"/>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5" name="Samvise tablet 2_Trim4">
            <a:hlinkClick r:id="" action="ppaction://media"/>
            <a:extLst>
              <a:ext uri="{FF2B5EF4-FFF2-40B4-BE49-F238E27FC236}">
                <a16:creationId xmlns:a16="http://schemas.microsoft.com/office/drawing/2014/main" id="{A5763E68-F617-4131-BFF0-55F441C00B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26568" y="532835"/>
            <a:ext cx="3083653" cy="4111537"/>
          </a:xfrm>
          <a:prstGeom prst="rect">
            <a:avLst/>
          </a:prstGeom>
        </p:spPr>
      </p:pic>
      <p:grpSp>
        <p:nvGrpSpPr>
          <p:cNvPr id="428" name="Google Shape;428;p31"/>
          <p:cNvGrpSpPr/>
          <p:nvPr/>
        </p:nvGrpSpPr>
        <p:grpSpPr>
          <a:xfrm>
            <a:off x="5257800" y="83931"/>
            <a:ext cx="3221182" cy="5000688"/>
            <a:chOff x="2547150" y="238125"/>
            <a:chExt cx="2525675" cy="5238750"/>
          </a:xfrm>
        </p:grpSpPr>
        <p:sp>
          <p:nvSpPr>
            <p:cNvPr id="429" name="Google Shape;429;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4838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1207849" y="373575"/>
            <a:ext cx="3576651"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Saira SemiCondensed Medium"/>
                <a:ea typeface="Saira SemiCondensed Medium"/>
                <a:cs typeface="Saira SemiCondensed Medium"/>
                <a:sym typeface="Saira SemiCondensed Medium"/>
              </a:rPr>
              <a:t>PREFERENCE ELICITATION II</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dirty="0"/>
              <a:t>The user provides ratings for selected movies. Possibility to watch trailer and read info.</a:t>
            </a:r>
            <a:endParaRPr sz="2000" dirty="0"/>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6" name="samvise tablet 2_trim7">
            <a:hlinkClick r:id="" action="ppaction://media"/>
            <a:extLst>
              <a:ext uri="{FF2B5EF4-FFF2-40B4-BE49-F238E27FC236}">
                <a16:creationId xmlns:a16="http://schemas.microsoft.com/office/drawing/2014/main" id="{5B690AE6-5687-40E1-ACD7-E6A82BC5F0C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8883" r="28851"/>
          <a:stretch/>
        </p:blipFill>
        <p:spPr>
          <a:xfrm>
            <a:off x="5318631" y="523335"/>
            <a:ext cx="3083273" cy="4103432"/>
          </a:xfrm>
          <a:prstGeom prst="rect">
            <a:avLst/>
          </a:prstGeom>
        </p:spPr>
      </p:pic>
      <p:grpSp>
        <p:nvGrpSpPr>
          <p:cNvPr id="428" name="Google Shape;428;p31"/>
          <p:cNvGrpSpPr/>
          <p:nvPr/>
        </p:nvGrpSpPr>
        <p:grpSpPr>
          <a:xfrm>
            <a:off x="5257800" y="83931"/>
            <a:ext cx="3221182" cy="5000688"/>
            <a:chOff x="2547150" y="238125"/>
            <a:chExt cx="2525675" cy="5238750"/>
          </a:xfrm>
        </p:grpSpPr>
        <p:sp>
          <p:nvSpPr>
            <p:cNvPr id="429" name="Google Shape;429;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9356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1207850" y="373575"/>
            <a:ext cx="3576652"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Saira SemiCondensed Medium"/>
                <a:ea typeface="Saira SemiCondensed Medium"/>
                <a:cs typeface="Saira SemiCondensed Medium"/>
                <a:sym typeface="Saira SemiCondensed Medium"/>
              </a:rPr>
              <a:t>RECOMMENDATION EVALUATION</a:t>
            </a:r>
          </a:p>
          <a:p>
            <a:pPr marL="0" lvl="0" indent="0" algn="l" rtl="0">
              <a:spcBef>
                <a:spcPts val="0"/>
              </a:spcBef>
              <a:spcAft>
                <a:spcPts val="0"/>
              </a:spcAft>
              <a:buNone/>
            </a:pPr>
            <a:r>
              <a:rPr lang="en" sz="2000" dirty="0"/>
              <a:t>The user responds to questions by comparing the quality of 2 separate recommendation lists.</a:t>
            </a:r>
            <a:endParaRPr sz="2000" dirty="0"/>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3" name="Samvise tablet 2_Trim9">
            <a:hlinkClick r:id="" action="ppaction://media"/>
            <a:extLst>
              <a:ext uri="{FF2B5EF4-FFF2-40B4-BE49-F238E27FC236}">
                <a16:creationId xmlns:a16="http://schemas.microsoft.com/office/drawing/2014/main" id="{19FD2AEE-9E35-49DE-8247-E9B7DB3D7C9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8894" r="28849"/>
          <a:stretch/>
        </p:blipFill>
        <p:spPr>
          <a:xfrm>
            <a:off x="5332221" y="532836"/>
            <a:ext cx="3075502" cy="4093930"/>
          </a:xfrm>
          <a:prstGeom prst="rect">
            <a:avLst/>
          </a:prstGeom>
        </p:spPr>
      </p:pic>
      <p:grpSp>
        <p:nvGrpSpPr>
          <p:cNvPr id="428" name="Google Shape;428;p31"/>
          <p:cNvGrpSpPr/>
          <p:nvPr/>
        </p:nvGrpSpPr>
        <p:grpSpPr>
          <a:xfrm>
            <a:off x="5257800" y="83931"/>
            <a:ext cx="3221182" cy="5000688"/>
            <a:chOff x="2547150" y="238125"/>
            <a:chExt cx="2525675" cy="5238750"/>
          </a:xfrm>
        </p:grpSpPr>
        <p:sp>
          <p:nvSpPr>
            <p:cNvPr id="429" name="Google Shape;429;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890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Saira SemiCondensed Medium"/>
                <a:ea typeface="Saira SemiCondensed Medium"/>
                <a:cs typeface="Saira SemiCondensed Medium"/>
                <a:sym typeface="Saira SemiCondensed Medium"/>
              </a:rPr>
              <a:t>USABILITY EVALUATION</a:t>
            </a:r>
            <a:endParaRPr lang="en-US"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US" sz="2000" dirty="0"/>
              <a:t>The user responds to the questions of the System Usability Scale.</a:t>
            </a:r>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2" name="Samvise tablet 2_Trim91">
            <a:hlinkClick r:id="" action="ppaction://media"/>
            <a:extLst>
              <a:ext uri="{FF2B5EF4-FFF2-40B4-BE49-F238E27FC236}">
                <a16:creationId xmlns:a16="http://schemas.microsoft.com/office/drawing/2014/main" id="{B7691554-47D0-4BE4-94A6-3852E2AC4C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37854" y="532554"/>
            <a:ext cx="3074626" cy="4099501"/>
          </a:xfrm>
          <a:prstGeom prst="rect">
            <a:avLst/>
          </a:prstGeom>
        </p:spPr>
      </p:pic>
      <p:grpSp>
        <p:nvGrpSpPr>
          <p:cNvPr id="428" name="Google Shape;428;p31"/>
          <p:cNvGrpSpPr/>
          <p:nvPr/>
        </p:nvGrpSpPr>
        <p:grpSpPr>
          <a:xfrm>
            <a:off x="5257800" y="83931"/>
            <a:ext cx="3221182" cy="5000688"/>
            <a:chOff x="2547150" y="238125"/>
            <a:chExt cx="2525675" cy="5238750"/>
          </a:xfrm>
        </p:grpSpPr>
        <p:sp>
          <p:nvSpPr>
            <p:cNvPr id="429" name="Google Shape;429;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039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Results</a:t>
            </a:r>
            <a:endParaRPr dirty="0"/>
          </a:p>
        </p:txBody>
      </p:sp>
      <p:sp>
        <p:nvSpPr>
          <p:cNvPr id="229" name="Google Shape;229;p15"/>
          <p:cNvSpPr txBox="1">
            <a:spLocks noGrp="1"/>
          </p:cNvSpPr>
          <p:nvPr>
            <p:ph type="subTitle" idx="1"/>
          </p:nvPr>
        </p:nvSpPr>
        <p:spPr>
          <a:xfrm>
            <a:off x="1823925" y="2655064"/>
            <a:ext cx="6634200" cy="703955"/>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nb-NO" dirty="0" err="1"/>
              <a:t>Exploratory</a:t>
            </a:r>
            <a:r>
              <a:rPr lang="nb-NO" dirty="0"/>
              <a:t> Analysis, </a:t>
            </a:r>
            <a:r>
              <a:rPr lang="nb-NO" dirty="0" err="1"/>
              <a:t>Recommendation</a:t>
            </a:r>
            <a:r>
              <a:rPr lang="nb-NO" dirty="0"/>
              <a:t> </a:t>
            </a:r>
            <a:r>
              <a:rPr lang="nb-NO" dirty="0" err="1"/>
              <a:t>Quality</a:t>
            </a:r>
            <a:r>
              <a:rPr lang="nb-NO" dirty="0"/>
              <a:t>, </a:t>
            </a:r>
            <a:br>
              <a:rPr lang="nb-NO" dirty="0"/>
            </a:br>
            <a:r>
              <a:rPr lang="nb-NO" dirty="0"/>
              <a:t>User </a:t>
            </a:r>
            <a:r>
              <a:rPr lang="nb-NO" dirty="0" err="1"/>
              <a:t>Study</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3</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739436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5"/>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dirty="0"/>
              <a:t>EXPLORATORY ANALYSIS – DeepCineProp </a:t>
            </a:r>
            <a:endParaRPr sz="1200" dirty="0"/>
          </a:p>
        </p:txBody>
      </p:sp>
      <p:sp>
        <p:nvSpPr>
          <p:cNvPr id="687" name="Google Shape;687;p45"/>
          <p:cNvSpPr/>
          <p:nvPr/>
        </p:nvSpPr>
        <p:spPr>
          <a:xfrm>
            <a:off x="467100" y="467100"/>
            <a:ext cx="8209800" cy="4209000"/>
          </a:xfrm>
          <a:prstGeom prst="rect">
            <a:avLst/>
          </a:prstGeom>
          <a:solidFill>
            <a:srgbClr val="082A44">
              <a:alpha val="1732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8" name="Google Shape;688;p45"/>
          <p:cNvGrpSpPr/>
          <p:nvPr/>
        </p:nvGrpSpPr>
        <p:grpSpPr>
          <a:xfrm>
            <a:off x="638150" y="467111"/>
            <a:ext cx="7867750" cy="4209098"/>
            <a:chOff x="638138" y="467100"/>
            <a:chExt cx="7867750" cy="4194000"/>
          </a:xfrm>
        </p:grpSpPr>
        <p:cxnSp>
          <p:nvCxnSpPr>
            <p:cNvPr id="689" name="Google Shape;689;p45"/>
            <p:cNvCxnSpPr/>
            <p:nvPr/>
          </p:nvCxnSpPr>
          <p:spPr>
            <a:xfrm>
              <a:off x="6381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0" name="Google Shape;690;p45"/>
            <p:cNvCxnSpPr/>
            <p:nvPr/>
          </p:nvCxnSpPr>
          <p:spPr>
            <a:xfrm>
              <a:off x="8091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1" name="Google Shape;691;p45"/>
            <p:cNvCxnSpPr/>
            <p:nvPr/>
          </p:nvCxnSpPr>
          <p:spPr>
            <a:xfrm>
              <a:off x="9802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2" name="Google Shape;692;p45"/>
            <p:cNvCxnSpPr/>
            <p:nvPr/>
          </p:nvCxnSpPr>
          <p:spPr>
            <a:xfrm>
              <a:off x="11512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3" name="Google Shape;693;p45"/>
            <p:cNvCxnSpPr/>
            <p:nvPr/>
          </p:nvCxnSpPr>
          <p:spPr>
            <a:xfrm>
              <a:off x="13222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4" name="Google Shape;694;p45"/>
            <p:cNvCxnSpPr/>
            <p:nvPr/>
          </p:nvCxnSpPr>
          <p:spPr>
            <a:xfrm>
              <a:off x="14933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5" name="Google Shape;695;p45"/>
            <p:cNvCxnSpPr/>
            <p:nvPr/>
          </p:nvCxnSpPr>
          <p:spPr>
            <a:xfrm>
              <a:off x="16643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6" name="Google Shape;696;p45"/>
            <p:cNvCxnSpPr/>
            <p:nvPr/>
          </p:nvCxnSpPr>
          <p:spPr>
            <a:xfrm>
              <a:off x="18354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7" name="Google Shape;697;p45"/>
            <p:cNvCxnSpPr/>
            <p:nvPr/>
          </p:nvCxnSpPr>
          <p:spPr>
            <a:xfrm>
              <a:off x="20064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8" name="Google Shape;698;p45"/>
            <p:cNvCxnSpPr/>
            <p:nvPr/>
          </p:nvCxnSpPr>
          <p:spPr>
            <a:xfrm>
              <a:off x="21774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9" name="Google Shape;699;p45"/>
            <p:cNvCxnSpPr/>
            <p:nvPr/>
          </p:nvCxnSpPr>
          <p:spPr>
            <a:xfrm>
              <a:off x="23485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0" name="Google Shape;700;p45"/>
            <p:cNvCxnSpPr/>
            <p:nvPr/>
          </p:nvCxnSpPr>
          <p:spPr>
            <a:xfrm>
              <a:off x="25195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1" name="Google Shape;701;p45"/>
            <p:cNvCxnSpPr/>
            <p:nvPr/>
          </p:nvCxnSpPr>
          <p:spPr>
            <a:xfrm>
              <a:off x="26905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2" name="Google Shape;702;p45"/>
            <p:cNvCxnSpPr/>
            <p:nvPr/>
          </p:nvCxnSpPr>
          <p:spPr>
            <a:xfrm>
              <a:off x="28616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3" name="Google Shape;703;p45"/>
            <p:cNvCxnSpPr/>
            <p:nvPr/>
          </p:nvCxnSpPr>
          <p:spPr>
            <a:xfrm>
              <a:off x="30326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4" name="Google Shape;704;p45"/>
            <p:cNvCxnSpPr/>
            <p:nvPr/>
          </p:nvCxnSpPr>
          <p:spPr>
            <a:xfrm>
              <a:off x="32037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5" name="Google Shape;705;p45"/>
            <p:cNvCxnSpPr/>
            <p:nvPr/>
          </p:nvCxnSpPr>
          <p:spPr>
            <a:xfrm>
              <a:off x="33747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6" name="Google Shape;706;p45"/>
            <p:cNvCxnSpPr/>
            <p:nvPr/>
          </p:nvCxnSpPr>
          <p:spPr>
            <a:xfrm>
              <a:off x="35457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7" name="Google Shape;707;p45"/>
            <p:cNvCxnSpPr/>
            <p:nvPr/>
          </p:nvCxnSpPr>
          <p:spPr>
            <a:xfrm>
              <a:off x="37168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8" name="Google Shape;708;p45"/>
            <p:cNvCxnSpPr/>
            <p:nvPr/>
          </p:nvCxnSpPr>
          <p:spPr>
            <a:xfrm>
              <a:off x="38878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9" name="Google Shape;709;p45"/>
            <p:cNvCxnSpPr/>
            <p:nvPr/>
          </p:nvCxnSpPr>
          <p:spPr>
            <a:xfrm>
              <a:off x="40588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0" name="Google Shape;710;p45"/>
            <p:cNvCxnSpPr/>
            <p:nvPr/>
          </p:nvCxnSpPr>
          <p:spPr>
            <a:xfrm>
              <a:off x="42299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1" name="Google Shape;711;p45"/>
            <p:cNvCxnSpPr/>
            <p:nvPr/>
          </p:nvCxnSpPr>
          <p:spPr>
            <a:xfrm>
              <a:off x="44009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2" name="Google Shape;712;p45"/>
            <p:cNvCxnSpPr/>
            <p:nvPr/>
          </p:nvCxnSpPr>
          <p:spPr>
            <a:xfrm>
              <a:off x="47430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3" name="Google Shape;713;p45"/>
            <p:cNvCxnSpPr/>
            <p:nvPr/>
          </p:nvCxnSpPr>
          <p:spPr>
            <a:xfrm>
              <a:off x="49141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4" name="Google Shape;714;p45"/>
            <p:cNvCxnSpPr/>
            <p:nvPr/>
          </p:nvCxnSpPr>
          <p:spPr>
            <a:xfrm>
              <a:off x="50851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5" name="Google Shape;715;p45"/>
            <p:cNvCxnSpPr/>
            <p:nvPr/>
          </p:nvCxnSpPr>
          <p:spPr>
            <a:xfrm>
              <a:off x="52561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6" name="Google Shape;716;p45"/>
            <p:cNvCxnSpPr/>
            <p:nvPr/>
          </p:nvCxnSpPr>
          <p:spPr>
            <a:xfrm>
              <a:off x="54272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7" name="Google Shape;717;p45"/>
            <p:cNvCxnSpPr/>
            <p:nvPr/>
          </p:nvCxnSpPr>
          <p:spPr>
            <a:xfrm>
              <a:off x="55982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8" name="Google Shape;718;p45"/>
            <p:cNvCxnSpPr/>
            <p:nvPr/>
          </p:nvCxnSpPr>
          <p:spPr>
            <a:xfrm>
              <a:off x="57692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9" name="Google Shape;719;p45"/>
            <p:cNvCxnSpPr/>
            <p:nvPr/>
          </p:nvCxnSpPr>
          <p:spPr>
            <a:xfrm>
              <a:off x="59403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0" name="Google Shape;720;p45"/>
            <p:cNvCxnSpPr/>
            <p:nvPr/>
          </p:nvCxnSpPr>
          <p:spPr>
            <a:xfrm>
              <a:off x="61113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1" name="Google Shape;721;p45"/>
            <p:cNvCxnSpPr/>
            <p:nvPr/>
          </p:nvCxnSpPr>
          <p:spPr>
            <a:xfrm>
              <a:off x="62824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2" name="Google Shape;722;p45"/>
            <p:cNvCxnSpPr/>
            <p:nvPr/>
          </p:nvCxnSpPr>
          <p:spPr>
            <a:xfrm>
              <a:off x="64534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3" name="Google Shape;723;p45"/>
            <p:cNvCxnSpPr/>
            <p:nvPr/>
          </p:nvCxnSpPr>
          <p:spPr>
            <a:xfrm>
              <a:off x="66244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4" name="Google Shape;724;p45"/>
            <p:cNvCxnSpPr/>
            <p:nvPr/>
          </p:nvCxnSpPr>
          <p:spPr>
            <a:xfrm>
              <a:off x="67955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5" name="Google Shape;725;p45"/>
            <p:cNvCxnSpPr/>
            <p:nvPr/>
          </p:nvCxnSpPr>
          <p:spPr>
            <a:xfrm>
              <a:off x="69665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6" name="Google Shape;726;p45"/>
            <p:cNvCxnSpPr/>
            <p:nvPr/>
          </p:nvCxnSpPr>
          <p:spPr>
            <a:xfrm>
              <a:off x="71375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7" name="Google Shape;727;p45"/>
            <p:cNvCxnSpPr/>
            <p:nvPr/>
          </p:nvCxnSpPr>
          <p:spPr>
            <a:xfrm>
              <a:off x="73086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8" name="Google Shape;728;p45"/>
            <p:cNvCxnSpPr/>
            <p:nvPr/>
          </p:nvCxnSpPr>
          <p:spPr>
            <a:xfrm>
              <a:off x="74796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9" name="Google Shape;729;p45"/>
            <p:cNvCxnSpPr/>
            <p:nvPr/>
          </p:nvCxnSpPr>
          <p:spPr>
            <a:xfrm>
              <a:off x="76507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0" name="Google Shape;730;p45"/>
            <p:cNvCxnSpPr/>
            <p:nvPr/>
          </p:nvCxnSpPr>
          <p:spPr>
            <a:xfrm>
              <a:off x="78217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1" name="Google Shape;731;p45"/>
            <p:cNvCxnSpPr/>
            <p:nvPr/>
          </p:nvCxnSpPr>
          <p:spPr>
            <a:xfrm>
              <a:off x="79927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2" name="Google Shape;732;p45"/>
            <p:cNvCxnSpPr/>
            <p:nvPr/>
          </p:nvCxnSpPr>
          <p:spPr>
            <a:xfrm>
              <a:off x="81638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3" name="Google Shape;733;p45"/>
            <p:cNvCxnSpPr/>
            <p:nvPr/>
          </p:nvCxnSpPr>
          <p:spPr>
            <a:xfrm>
              <a:off x="83348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4" name="Google Shape;734;p45"/>
            <p:cNvCxnSpPr/>
            <p:nvPr/>
          </p:nvCxnSpPr>
          <p:spPr>
            <a:xfrm>
              <a:off x="8505888" y="467100"/>
              <a:ext cx="0" cy="4194000"/>
            </a:xfrm>
            <a:prstGeom prst="straightConnector1">
              <a:avLst/>
            </a:prstGeom>
            <a:noFill/>
            <a:ln w="9525" cap="flat" cmpd="sng">
              <a:solidFill>
                <a:schemeClr val="accent3"/>
              </a:solidFill>
              <a:prstDash val="solid"/>
              <a:round/>
              <a:headEnd type="none" w="med" len="med"/>
              <a:tailEnd type="none" w="med" len="med"/>
            </a:ln>
          </p:spPr>
        </p:cxnSp>
      </p:grpSp>
      <p:sp>
        <p:nvSpPr>
          <p:cNvPr id="735" name="Google Shape;735;p4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grpSp>
        <p:nvGrpSpPr>
          <p:cNvPr id="736" name="Google Shape;736;p45"/>
          <p:cNvGrpSpPr/>
          <p:nvPr/>
        </p:nvGrpSpPr>
        <p:grpSpPr>
          <a:xfrm>
            <a:off x="467107" y="642473"/>
            <a:ext cx="8209755" cy="3858239"/>
            <a:chOff x="467088" y="642474"/>
            <a:chExt cx="4194000" cy="3858239"/>
          </a:xfrm>
        </p:grpSpPr>
        <p:cxnSp>
          <p:nvCxnSpPr>
            <p:cNvPr id="737" name="Google Shape;737;p45"/>
            <p:cNvCxnSpPr/>
            <p:nvPr/>
          </p:nvCxnSpPr>
          <p:spPr>
            <a:xfrm>
              <a:off x="2564088" y="-1454526"/>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8" name="Google Shape;738;p45"/>
            <p:cNvCxnSpPr/>
            <p:nvPr/>
          </p:nvCxnSpPr>
          <p:spPr>
            <a:xfrm>
              <a:off x="2564088" y="-1279151"/>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9" name="Google Shape;739;p45"/>
            <p:cNvCxnSpPr/>
            <p:nvPr/>
          </p:nvCxnSpPr>
          <p:spPr>
            <a:xfrm>
              <a:off x="2564088" y="-1103777"/>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0" name="Google Shape;740;p45"/>
            <p:cNvCxnSpPr/>
            <p:nvPr/>
          </p:nvCxnSpPr>
          <p:spPr>
            <a:xfrm>
              <a:off x="2564088" y="-928402"/>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1" name="Google Shape;741;p45"/>
            <p:cNvCxnSpPr/>
            <p:nvPr/>
          </p:nvCxnSpPr>
          <p:spPr>
            <a:xfrm>
              <a:off x="2564088" y="-753028"/>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2" name="Google Shape;742;p45"/>
            <p:cNvCxnSpPr/>
            <p:nvPr/>
          </p:nvCxnSpPr>
          <p:spPr>
            <a:xfrm>
              <a:off x="2564088" y="-577653"/>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3" name="Google Shape;743;p45"/>
            <p:cNvCxnSpPr/>
            <p:nvPr/>
          </p:nvCxnSpPr>
          <p:spPr>
            <a:xfrm>
              <a:off x="2564088" y="-40227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4" name="Google Shape;744;p45"/>
            <p:cNvCxnSpPr/>
            <p:nvPr/>
          </p:nvCxnSpPr>
          <p:spPr>
            <a:xfrm>
              <a:off x="2564088" y="-226904"/>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5" name="Google Shape;745;p45"/>
            <p:cNvCxnSpPr/>
            <p:nvPr/>
          </p:nvCxnSpPr>
          <p:spPr>
            <a:xfrm>
              <a:off x="2564088" y="-5153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6" name="Google Shape;746;p45"/>
            <p:cNvCxnSpPr/>
            <p:nvPr/>
          </p:nvCxnSpPr>
          <p:spPr>
            <a:xfrm>
              <a:off x="2564088" y="123845"/>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7" name="Google Shape;747;p45"/>
            <p:cNvCxnSpPr/>
            <p:nvPr/>
          </p:nvCxnSpPr>
          <p:spPr>
            <a:xfrm>
              <a:off x="2564088" y="29921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8" name="Google Shape;748;p45"/>
            <p:cNvCxnSpPr/>
            <p:nvPr/>
          </p:nvCxnSpPr>
          <p:spPr>
            <a:xfrm>
              <a:off x="2564088" y="649968"/>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9" name="Google Shape;749;p45"/>
            <p:cNvCxnSpPr/>
            <p:nvPr/>
          </p:nvCxnSpPr>
          <p:spPr>
            <a:xfrm>
              <a:off x="2564088" y="825343"/>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0" name="Google Shape;750;p45"/>
            <p:cNvCxnSpPr/>
            <p:nvPr/>
          </p:nvCxnSpPr>
          <p:spPr>
            <a:xfrm>
              <a:off x="2564088" y="1000717"/>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1" name="Google Shape;751;p45"/>
            <p:cNvCxnSpPr/>
            <p:nvPr/>
          </p:nvCxnSpPr>
          <p:spPr>
            <a:xfrm>
              <a:off x="2564088" y="1176092"/>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2" name="Google Shape;752;p45"/>
            <p:cNvCxnSpPr/>
            <p:nvPr/>
          </p:nvCxnSpPr>
          <p:spPr>
            <a:xfrm>
              <a:off x="2564088" y="1351466"/>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3" name="Google Shape;753;p45"/>
            <p:cNvCxnSpPr/>
            <p:nvPr/>
          </p:nvCxnSpPr>
          <p:spPr>
            <a:xfrm>
              <a:off x="2564088" y="1526841"/>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4" name="Google Shape;754;p45"/>
            <p:cNvCxnSpPr/>
            <p:nvPr/>
          </p:nvCxnSpPr>
          <p:spPr>
            <a:xfrm>
              <a:off x="2564088" y="1702215"/>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5" name="Google Shape;755;p45"/>
            <p:cNvCxnSpPr/>
            <p:nvPr/>
          </p:nvCxnSpPr>
          <p:spPr>
            <a:xfrm>
              <a:off x="2564088" y="187759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6" name="Google Shape;756;p45"/>
            <p:cNvCxnSpPr/>
            <p:nvPr/>
          </p:nvCxnSpPr>
          <p:spPr>
            <a:xfrm>
              <a:off x="2564088" y="2052964"/>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7" name="Google Shape;757;p45"/>
            <p:cNvCxnSpPr/>
            <p:nvPr/>
          </p:nvCxnSpPr>
          <p:spPr>
            <a:xfrm>
              <a:off x="2564088" y="222833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8" name="Google Shape;758;p45"/>
            <p:cNvCxnSpPr/>
            <p:nvPr/>
          </p:nvCxnSpPr>
          <p:spPr>
            <a:xfrm>
              <a:off x="2564088" y="2403713"/>
              <a:ext cx="0" cy="4194000"/>
            </a:xfrm>
            <a:prstGeom prst="straightConnector1">
              <a:avLst/>
            </a:prstGeom>
            <a:noFill/>
            <a:ln w="9525" cap="flat" cmpd="sng">
              <a:solidFill>
                <a:schemeClr val="accent3"/>
              </a:solidFill>
              <a:prstDash val="solid"/>
              <a:round/>
              <a:headEnd type="none" w="med" len="med"/>
              <a:tailEnd type="none" w="med" len="med"/>
            </a:ln>
          </p:spPr>
        </p:cxnSp>
      </p:grpSp>
      <p:cxnSp>
        <p:nvCxnSpPr>
          <p:cNvPr id="759" name="Google Shape;759;p45"/>
          <p:cNvCxnSpPr>
            <a:cxnSpLocks/>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760" name="Google Shape;760;p45"/>
          <p:cNvCxnSpPr>
            <a:cxnSpLocks/>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761" name="Google Shape;761;p45"/>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800" dirty="0">
              <a:solidFill>
                <a:schemeClr val="dk1"/>
              </a:solidFill>
              <a:latin typeface="Inria Sans"/>
              <a:ea typeface="Inria Sans"/>
              <a:cs typeface="Inria Sans"/>
              <a:sym typeface="Inria Sans"/>
            </a:endParaRPr>
          </a:p>
        </p:txBody>
      </p:sp>
      <p:sp>
        <p:nvSpPr>
          <p:cNvPr id="762" name="Google Shape;762;p45"/>
          <p:cNvSpPr txBox="1"/>
          <p:nvPr/>
        </p:nvSpPr>
        <p:spPr>
          <a:xfrm rot="5400000">
            <a:off x="8105350" y="2499975"/>
            <a:ext cx="1286400" cy="143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800" dirty="0">
              <a:solidFill>
                <a:schemeClr val="dk1"/>
              </a:solidFill>
              <a:latin typeface="Inria Sans"/>
              <a:ea typeface="Inria Sans"/>
              <a:cs typeface="Inria Sans"/>
              <a:sym typeface="Inria Sans"/>
            </a:endParaRPr>
          </a:p>
        </p:txBody>
      </p:sp>
      <p:sp>
        <p:nvSpPr>
          <p:cNvPr id="764" name="Google Shape;764;p45"/>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800" dirty="0">
              <a:solidFill>
                <a:schemeClr val="dk1"/>
              </a:solidFill>
              <a:latin typeface="Inria Sans"/>
              <a:ea typeface="Inria Sans"/>
              <a:cs typeface="Inria Sans"/>
              <a:sym typeface="Inria Sans"/>
            </a:endParaRPr>
          </a:p>
        </p:txBody>
      </p:sp>
      <p:sp>
        <p:nvSpPr>
          <p:cNvPr id="766" name="Google Shape;766;p45"/>
          <p:cNvSpPr/>
          <p:nvPr/>
        </p:nvSpPr>
        <p:spPr>
          <a:xfrm>
            <a:off x="2520672" y="2137187"/>
            <a:ext cx="1077185" cy="876000"/>
          </a:xfrm>
          <a:prstGeom prst="ellipse">
            <a:avLst/>
          </a:prstGeom>
          <a:solidFill>
            <a:schemeClr val="accent3">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dk1"/>
              </a:solidFill>
              <a:latin typeface="Inria Sans"/>
              <a:ea typeface="Inria Sans"/>
              <a:cs typeface="Inria Sans"/>
              <a:sym typeface="Inria Sans"/>
            </a:endParaRPr>
          </a:p>
        </p:txBody>
      </p:sp>
      <p:sp>
        <p:nvSpPr>
          <p:cNvPr id="767" name="Google Shape;767;p45"/>
          <p:cNvSpPr/>
          <p:nvPr/>
        </p:nvSpPr>
        <p:spPr>
          <a:xfrm>
            <a:off x="1230141" y="3280131"/>
            <a:ext cx="1344916" cy="1395932"/>
          </a:xfrm>
          <a:prstGeom prst="ellipse">
            <a:avLst/>
          </a:prstGeom>
          <a:solidFill>
            <a:schemeClr val="accent2">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endParaRPr lang="en" sz="800" dirty="0">
              <a:solidFill>
                <a:schemeClr val="dk1"/>
              </a:solidFill>
              <a:latin typeface="Inria Sans"/>
              <a:ea typeface="Inria Sans"/>
              <a:cs typeface="Inria Sans"/>
              <a:sym typeface="Inria Sans"/>
            </a:endParaRPr>
          </a:p>
        </p:txBody>
      </p:sp>
      <p:sp>
        <p:nvSpPr>
          <p:cNvPr id="768" name="Google Shape;768;p45"/>
          <p:cNvSpPr/>
          <p:nvPr/>
        </p:nvSpPr>
        <p:spPr>
          <a:xfrm>
            <a:off x="4724530" y="2451292"/>
            <a:ext cx="1618805" cy="1832604"/>
          </a:xfrm>
          <a:prstGeom prst="ellipse">
            <a:avLst/>
          </a:prstGeom>
          <a:solidFill>
            <a:schemeClr val="accent4">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accent1"/>
              </a:solidFill>
              <a:latin typeface="Inria Sans"/>
              <a:ea typeface="Inria Sans"/>
              <a:cs typeface="Inria Sans"/>
              <a:sym typeface="Inria Sans"/>
            </a:endParaRPr>
          </a:p>
        </p:txBody>
      </p:sp>
      <p:sp>
        <p:nvSpPr>
          <p:cNvPr id="769" name="Google Shape;769;p45"/>
          <p:cNvSpPr/>
          <p:nvPr/>
        </p:nvSpPr>
        <p:spPr>
          <a:xfrm>
            <a:off x="6325389" y="2973534"/>
            <a:ext cx="1624321" cy="1788966"/>
          </a:xfrm>
          <a:prstGeom prst="ellipse">
            <a:avLst/>
          </a:prstGeom>
          <a:solidFill>
            <a:schemeClr val="accent5">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dk1"/>
              </a:solidFill>
              <a:latin typeface="Inria Sans"/>
              <a:ea typeface="Inria Sans"/>
              <a:cs typeface="Inria Sans"/>
              <a:sym typeface="Inria Sans"/>
            </a:endParaRPr>
          </a:p>
        </p:txBody>
      </p:sp>
      <p:sp>
        <p:nvSpPr>
          <p:cNvPr id="770" name="Google Shape;770;p45"/>
          <p:cNvSpPr/>
          <p:nvPr/>
        </p:nvSpPr>
        <p:spPr>
          <a:xfrm>
            <a:off x="4329264" y="466302"/>
            <a:ext cx="1638571" cy="1118176"/>
          </a:xfrm>
          <a:prstGeom prst="ellipse">
            <a:avLst/>
          </a:prstGeom>
          <a:solidFill>
            <a:schemeClr val="accent3">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dk1"/>
              </a:solidFill>
              <a:latin typeface="Inria Sans"/>
              <a:ea typeface="Inria Sans"/>
              <a:cs typeface="Inria Sans"/>
              <a:sym typeface="Inria Sans"/>
            </a:endParaRPr>
          </a:p>
        </p:txBody>
      </p:sp>
      <p:sp>
        <p:nvSpPr>
          <p:cNvPr id="89" name="Google Shape;770;p45">
            <a:extLst>
              <a:ext uri="{FF2B5EF4-FFF2-40B4-BE49-F238E27FC236}">
                <a16:creationId xmlns:a16="http://schemas.microsoft.com/office/drawing/2014/main" id="{3421D551-E3E2-4A2A-BADB-8618B69FBF60}"/>
              </a:ext>
            </a:extLst>
          </p:cNvPr>
          <p:cNvSpPr/>
          <p:nvPr/>
        </p:nvSpPr>
        <p:spPr>
          <a:xfrm>
            <a:off x="3110253" y="1066189"/>
            <a:ext cx="1877301" cy="986143"/>
          </a:xfrm>
          <a:prstGeom prst="ellipse">
            <a:avLst/>
          </a:prstGeom>
          <a:solidFill>
            <a:schemeClr val="accent2">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dk1"/>
              </a:solidFill>
              <a:latin typeface="Inria Sans"/>
              <a:ea typeface="Inria Sans"/>
              <a:cs typeface="Inria Sans"/>
              <a:sym typeface="Inria Sans"/>
            </a:endParaRPr>
          </a:p>
        </p:txBody>
      </p:sp>
      <p:sp>
        <p:nvSpPr>
          <p:cNvPr id="90" name="Google Shape;771;p45">
            <a:extLst>
              <a:ext uri="{FF2B5EF4-FFF2-40B4-BE49-F238E27FC236}">
                <a16:creationId xmlns:a16="http://schemas.microsoft.com/office/drawing/2014/main" id="{55F97081-A24D-46FE-ABE1-D003797A1D42}"/>
              </a:ext>
            </a:extLst>
          </p:cNvPr>
          <p:cNvSpPr/>
          <p:nvPr/>
        </p:nvSpPr>
        <p:spPr>
          <a:xfrm>
            <a:off x="511043" y="2062032"/>
            <a:ext cx="1226627" cy="1729688"/>
          </a:xfrm>
          <a:prstGeom prst="ellipse">
            <a:avLst/>
          </a:prstGeom>
          <a:solidFill>
            <a:schemeClr val="accent6">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accent1"/>
              </a:solidFill>
              <a:latin typeface="Inria Sans"/>
              <a:ea typeface="Inria Sans"/>
              <a:cs typeface="Inria Sans"/>
              <a:sym typeface="Inria Sans"/>
            </a:endParaRPr>
          </a:p>
        </p:txBody>
      </p:sp>
      <p:sp>
        <p:nvSpPr>
          <p:cNvPr id="92" name="Google Shape;765;p45">
            <a:extLst>
              <a:ext uri="{FF2B5EF4-FFF2-40B4-BE49-F238E27FC236}">
                <a16:creationId xmlns:a16="http://schemas.microsoft.com/office/drawing/2014/main" id="{965F6F59-9382-48B0-BB08-71A4EC057E67}"/>
              </a:ext>
            </a:extLst>
          </p:cNvPr>
          <p:cNvSpPr/>
          <p:nvPr/>
        </p:nvSpPr>
        <p:spPr>
          <a:xfrm>
            <a:off x="3671687" y="1859374"/>
            <a:ext cx="1479351" cy="1555580"/>
          </a:xfrm>
          <a:prstGeom prst="ellipse">
            <a:avLst/>
          </a:prstGeom>
          <a:solidFill>
            <a:schemeClr val="accent1">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endParaRPr lang="nb-NO" sz="800" dirty="0">
              <a:solidFill>
                <a:schemeClr val="dk1"/>
              </a:solidFill>
              <a:latin typeface="Inria Sans"/>
              <a:ea typeface="Inria Sans"/>
              <a:cs typeface="Inria Sans"/>
              <a:sym typeface="Inria Sans"/>
            </a:endParaRPr>
          </a:p>
        </p:txBody>
      </p:sp>
      <p:sp>
        <p:nvSpPr>
          <p:cNvPr id="93" name="Google Shape;769;p45">
            <a:extLst>
              <a:ext uri="{FF2B5EF4-FFF2-40B4-BE49-F238E27FC236}">
                <a16:creationId xmlns:a16="http://schemas.microsoft.com/office/drawing/2014/main" id="{A5CF996C-E5CF-4960-9BD0-6DE93838EB76}"/>
              </a:ext>
            </a:extLst>
          </p:cNvPr>
          <p:cNvSpPr/>
          <p:nvPr/>
        </p:nvSpPr>
        <p:spPr>
          <a:xfrm>
            <a:off x="2383544" y="3186060"/>
            <a:ext cx="1228916" cy="1283182"/>
          </a:xfrm>
          <a:prstGeom prst="ellipse">
            <a:avLst/>
          </a:prstGeom>
          <a:solidFill>
            <a:schemeClr val="accent5">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dk1"/>
              </a:solidFill>
              <a:latin typeface="Inria Sans"/>
              <a:ea typeface="Inria Sans"/>
              <a:cs typeface="Inria Sans"/>
              <a:sym typeface="Inria Sans"/>
            </a:endParaRPr>
          </a:p>
        </p:txBody>
      </p:sp>
      <p:sp>
        <p:nvSpPr>
          <p:cNvPr id="94" name="Google Shape;771;p45">
            <a:extLst>
              <a:ext uri="{FF2B5EF4-FFF2-40B4-BE49-F238E27FC236}">
                <a16:creationId xmlns:a16="http://schemas.microsoft.com/office/drawing/2014/main" id="{0B28C669-0122-4B1A-A923-B4A4893CCDE2}"/>
              </a:ext>
            </a:extLst>
          </p:cNvPr>
          <p:cNvSpPr/>
          <p:nvPr/>
        </p:nvSpPr>
        <p:spPr>
          <a:xfrm>
            <a:off x="5861742" y="697875"/>
            <a:ext cx="1487889" cy="1628445"/>
          </a:xfrm>
          <a:prstGeom prst="ellipse">
            <a:avLst/>
          </a:prstGeom>
          <a:solidFill>
            <a:schemeClr val="accent6">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accent1"/>
              </a:solidFill>
              <a:latin typeface="Inria Sans"/>
              <a:ea typeface="Inria Sans"/>
              <a:cs typeface="Inria Sans"/>
              <a:sym typeface="Inria Sans"/>
            </a:endParaRPr>
          </a:p>
        </p:txBody>
      </p:sp>
      <p:sp>
        <p:nvSpPr>
          <p:cNvPr id="95" name="Google Shape;768;p45">
            <a:extLst>
              <a:ext uri="{FF2B5EF4-FFF2-40B4-BE49-F238E27FC236}">
                <a16:creationId xmlns:a16="http://schemas.microsoft.com/office/drawing/2014/main" id="{1D7CA8B2-D0B9-410F-8710-1648CDB8FEB6}"/>
              </a:ext>
            </a:extLst>
          </p:cNvPr>
          <p:cNvSpPr/>
          <p:nvPr/>
        </p:nvSpPr>
        <p:spPr>
          <a:xfrm>
            <a:off x="1119926" y="1391773"/>
            <a:ext cx="1647213" cy="1116115"/>
          </a:xfrm>
          <a:prstGeom prst="ellipse">
            <a:avLst/>
          </a:prstGeom>
          <a:solidFill>
            <a:schemeClr val="accent4">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dirty="0">
              <a:solidFill>
                <a:schemeClr val="accent1"/>
              </a:solidFill>
              <a:latin typeface="Inria Sans"/>
              <a:ea typeface="Inria Sans"/>
              <a:cs typeface="Inria Sans"/>
              <a:sym typeface="Inria Sans"/>
            </a:endParaRPr>
          </a:p>
        </p:txBody>
      </p:sp>
      <p:sp>
        <p:nvSpPr>
          <p:cNvPr id="96" name="Google Shape;771;p45">
            <a:extLst>
              <a:ext uri="{FF2B5EF4-FFF2-40B4-BE49-F238E27FC236}">
                <a16:creationId xmlns:a16="http://schemas.microsoft.com/office/drawing/2014/main" id="{9FE2BFFE-A918-44A3-BD9B-85B51423E9BF}"/>
              </a:ext>
            </a:extLst>
          </p:cNvPr>
          <p:cNvSpPr/>
          <p:nvPr/>
        </p:nvSpPr>
        <p:spPr>
          <a:xfrm>
            <a:off x="3638121" y="3404504"/>
            <a:ext cx="1442799" cy="1254029"/>
          </a:xfrm>
          <a:prstGeom prst="ellipse">
            <a:avLst/>
          </a:prstGeom>
          <a:solidFill>
            <a:schemeClr val="accent6">
              <a:alpha val="54000"/>
            </a:schemeClr>
          </a:solidFill>
          <a:ln>
            <a:noFill/>
          </a:ln>
        </p:spPr>
        <p:txBody>
          <a:bodyPr spcFirstLastPara="1" wrap="square" lIns="0" tIns="0" rIns="0" bIns="0" anchor="ctr" anchorCtr="0">
            <a:noAutofit/>
          </a:bodyPr>
          <a:lstStyle/>
          <a:p>
            <a:pPr marL="0" lvl="0" indent="0" algn="ctr" rtl="0">
              <a:spcBef>
                <a:spcPts val="0"/>
              </a:spcBef>
              <a:spcAft>
                <a:spcPts val="0"/>
              </a:spcAft>
              <a:buNone/>
            </a:pPr>
            <a:r>
              <a:rPr lang="nb-NO" sz="800" dirty="0" err="1">
                <a:solidFill>
                  <a:schemeClr val="accent1"/>
                </a:solidFill>
                <a:latin typeface="Inria Sans"/>
                <a:ea typeface="Inria Sans"/>
                <a:cs typeface="Inria Sans"/>
                <a:sym typeface="Inria Sans"/>
              </a:rPr>
              <a:t>Toy</a:t>
            </a:r>
            <a:r>
              <a:rPr lang="nb-NO" sz="800" dirty="0">
                <a:solidFill>
                  <a:schemeClr val="accent1"/>
                </a:solidFill>
                <a:latin typeface="Inria Sans"/>
                <a:ea typeface="Inria Sans"/>
                <a:cs typeface="Inria Sans"/>
                <a:sym typeface="Inria Sans"/>
              </a:rPr>
              <a:t> Story, </a:t>
            </a:r>
            <a:r>
              <a:rPr lang="nb-NO" sz="800" dirty="0" err="1">
                <a:solidFill>
                  <a:schemeClr val="accent1"/>
                </a:solidFill>
                <a:latin typeface="Inria Sans"/>
                <a:ea typeface="Inria Sans"/>
                <a:cs typeface="Inria Sans"/>
                <a:sym typeface="Inria Sans"/>
              </a:rPr>
              <a:t>Mulan</a:t>
            </a:r>
            <a:r>
              <a:rPr lang="nb-NO" sz="800" dirty="0">
                <a:solidFill>
                  <a:schemeClr val="accent1"/>
                </a:solidFill>
                <a:latin typeface="Inria Sans"/>
                <a:ea typeface="Inria Sans"/>
                <a:cs typeface="Inria Sans"/>
                <a:sym typeface="Inria Sans"/>
              </a:rPr>
              <a:t>, A </a:t>
            </a:r>
            <a:r>
              <a:rPr lang="nb-NO" sz="800" dirty="0" err="1">
                <a:solidFill>
                  <a:schemeClr val="accent1"/>
                </a:solidFill>
                <a:latin typeface="Inria Sans"/>
                <a:ea typeface="Inria Sans"/>
                <a:cs typeface="Inria Sans"/>
                <a:sym typeface="Inria Sans"/>
              </a:rPr>
              <a:t>Bug’s</a:t>
            </a:r>
            <a:r>
              <a:rPr lang="nb-NO" sz="800" dirty="0">
                <a:solidFill>
                  <a:schemeClr val="accent1"/>
                </a:solidFill>
                <a:latin typeface="Inria Sans"/>
                <a:ea typeface="Inria Sans"/>
                <a:cs typeface="Inria Sans"/>
                <a:sym typeface="Inria Sans"/>
              </a:rPr>
              <a:t> Life</a:t>
            </a:r>
            <a:endParaRPr sz="800" dirty="0">
              <a:solidFill>
                <a:schemeClr val="accent1"/>
              </a:solidFill>
              <a:latin typeface="Inria Sans"/>
              <a:ea typeface="Inria Sans"/>
              <a:cs typeface="Inria Sans"/>
              <a:sym typeface="Inria Sans"/>
            </a:endParaRPr>
          </a:p>
        </p:txBody>
      </p:sp>
      <p:pic>
        <p:nvPicPr>
          <p:cNvPr id="5" name="Bilde 4">
            <a:extLst>
              <a:ext uri="{FF2B5EF4-FFF2-40B4-BE49-F238E27FC236}">
                <a16:creationId xmlns:a16="http://schemas.microsoft.com/office/drawing/2014/main" id="{A7EE9676-A74D-4A31-ABF3-4CD20636B19A}"/>
              </a:ext>
            </a:extLst>
          </p:cNvPr>
          <p:cNvPicPr>
            <a:picLocks noChangeAspect="1"/>
          </p:cNvPicPr>
          <p:nvPr/>
        </p:nvPicPr>
        <p:blipFill>
          <a:blip r:embed="rId3"/>
          <a:stretch>
            <a:fillRect/>
          </a:stretch>
        </p:blipFill>
        <p:spPr>
          <a:xfrm>
            <a:off x="1264743" y="1693663"/>
            <a:ext cx="570523" cy="650282"/>
          </a:xfrm>
          <a:prstGeom prst="rect">
            <a:avLst/>
          </a:prstGeom>
        </p:spPr>
      </p:pic>
      <p:pic>
        <p:nvPicPr>
          <p:cNvPr id="7" name="Bilde 6">
            <a:extLst>
              <a:ext uri="{FF2B5EF4-FFF2-40B4-BE49-F238E27FC236}">
                <a16:creationId xmlns:a16="http://schemas.microsoft.com/office/drawing/2014/main" id="{FB578DEF-953C-470A-9CBB-C2AA82B140AE}"/>
              </a:ext>
            </a:extLst>
          </p:cNvPr>
          <p:cNvPicPr>
            <a:picLocks noChangeAspect="1"/>
          </p:cNvPicPr>
          <p:nvPr/>
        </p:nvPicPr>
        <p:blipFill>
          <a:blip r:embed="rId4"/>
          <a:stretch>
            <a:fillRect/>
          </a:stretch>
        </p:blipFill>
        <p:spPr>
          <a:xfrm>
            <a:off x="1712339" y="1398872"/>
            <a:ext cx="535854" cy="669573"/>
          </a:xfrm>
          <a:prstGeom prst="rect">
            <a:avLst/>
          </a:prstGeom>
        </p:spPr>
      </p:pic>
      <p:pic>
        <p:nvPicPr>
          <p:cNvPr id="9" name="Bilde 8">
            <a:extLst>
              <a:ext uri="{FF2B5EF4-FFF2-40B4-BE49-F238E27FC236}">
                <a16:creationId xmlns:a16="http://schemas.microsoft.com/office/drawing/2014/main" id="{09BB2851-DB54-4289-8ED1-03AD04C9B1C7}"/>
              </a:ext>
            </a:extLst>
          </p:cNvPr>
          <p:cNvPicPr>
            <a:picLocks noChangeAspect="1"/>
          </p:cNvPicPr>
          <p:nvPr/>
        </p:nvPicPr>
        <p:blipFill>
          <a:blip r:embed="rId5"/>
          <a:stretch>
            <a:fillRect/>
          </a:stretch>
        </p:blipFill>
        <p:spPr>
          <a:xfrm>
            <a:off x="2100397" y="1745635"/>
            <a:ext cx="575238" cy="669573"/>
          </a:xfrm>
          <a:prstGeom prst="rect">
            <a:avLst/>
          </a:prstGeom>
        </p:spPr>
      </p:pic>
      <p:pic>
        <p:nvPicPr>
          <p:cNvPr id="11" name="Bilde 10">
            <a:extLst>
              <a:ext uri="{FF2B5EF4-FFF2-40B4-BE49-F238E27FC236}">
                <a16:creationId xmlns:a16="http://schemas.microsoft.com/office/drawing/2014/main" id="{15CFECC4-925E-477E-B145-44A8A5527D87}"/>
              </a:ext>
            </a:extLst>
          </p:cNvPr>
          <p:cNvPicPr>
            <a:picLocks noChangeAspect="1"/>
          </p:cNvPicPr>
          <p:nvPr/>
        </p:nvPicPr>
        <p:blipFill>
          <a:blip r:embed="rId6"/>
          <a:stretch>
            <a:fillRect/>
          </a:stretch>
        </p:blipFill>
        <p:spPr>
          <a:xfrm>
            <a:off x="568426" y="2645374"/>
            <a:ext cx="551500" cy="735625"/>
          </a:xfrm>
          <a:prstGeom prst="rect">
            <a:avLst/>
          </a:prstGeom>
        </p:spPr>
      </p:pic>
      <p:pic>
        <p:nvPicPr>
          <p:cNvPr id="13" name="Bilde 12">
            <a:extLst>
              <a:ext uri="{FF2B5EF4-FFF2-40B4-BE49-F238E27FC236}">
                <a16:creationId xmlns:a16="http://schemas.microsoft.com/office/drawing/2014/main" id="{47F6F6CB-352F-4BA2-920A-F24F02B10B90}"/>
              </a:ext>
            </a:extLst>
          </p:cNvPr>
          <p:cNvPicPr>
            <a:picLocks noChangeAspect="1"/>
          </p:cNvPicPr>
          <p:nvPr/>
        </p:nvPicPr>
        <p:blipFill>
          <a:blip r:embed="rId7"/>
          <a:stretch>
            <a:fillRect/>
          </a:stretch>
        </p:blipFill>
        <p:spPr>
          <a:xfrm>
            <a:off x="961453" y="2962052"/>
            <a:ext cx="558399" cy="774779"/>
          </a:xfrm>
          <a:prstGeom prst="rect">
            <a:avLst/>
          </a:prstGeom>
        </p:spPr>
      </p:pic>
      <p:pic>
        <p:nvPicPr>
          <p:cNvPr id="15" name="Bilde 14">
            <a:extLst>
              <a:ext uri="{FF2B5EF4-FFF2-40B4-BE49-F238E27FC236}">
                <a16:creationId xmlns:a16="http://schemas.microsoft.com/office/drawing/2014/main" id="{FB055F5E-C407-494C-A5AD-7E3C290CB3BF}"/>
              </a:ext>
            </a:extLst>
          </p:cNvPr>
          <p:cNvPicPr>
            <a:picLocks noChangeAspect="1"/>
          </p:cNvPicPr>
          <p:nvPr/>
        </p:nvPicPr>
        <p:blipFill>
          <a:blip r:embed="rId8"/>
          <a:stretch>
            <a:fillRect/>
          </a:stretch>
        </p:blipFill>
        <p:spPr>
          <a:xfrm>
            <a:off x="1028664" y="2278184"/>
            <a:ext cx="618593" cy="862490"/>
          </a:xfrm>
          <a:prstGeom prst="rect">
            <a:avLst/>
          </a:prstGeom>
        </p:spPr>
      </p:pic>
      <p:pic>
        <p:nvPicPr>
          <p:cNvPr id="17" name="Bilde 16">
            <a:extLst>
              <a:ext uri="{FF2B5EF4-FFF2-40B4-BE49-F238E27FC236}">
                <a16:creationId xmlns:a16="http://schemas.microsoft.com/office/drawing/2014/main" id="{8C4A6DBB-EBAC-4CE5-86EF-325A47D76A4C}"/>
              </a:ext>
            </a:extLst>
          </p:cNvPr>
          <p:cNvPicPr>
            <a:picLocks noChangeAspect="1"/>
          </p:cNvPicPr>
          <p:nvPr/>
        </p:nvPicPr>
        <p:blipFill>
          <a:blip r:embed="rId9"/>
          <a:stretch>
            <a:fillRect/>
          </a:stretch>
        </p:blipFill>
        <p:spPr>
          <a:xfrm>
            <a:off x="1464421" y="3695373"/>
            <a:ext cx="398375" cy="579477"/>
          </a:xfrm>
          <a:prstGeom prst="rect">
            <a:avLst/>
          </a:prstGeom>
        </p:spPr>
      </p:pic>
      <p:pic>
        <p:nvPicPr>
          <p:cNvPr id="19" name="Bilde 18">
            <a:extLst>
              <a:ext uri="{FF2B5EF4-FFF2-40B4-BE49-F238E27FC236}">
                <a16:creationId xmlns:a16="http://schemas.microsoft.com/office/drawing/2014/main" id="{A7E8D37E-811E-47B8-9F20-6B40DE8870AF}"/>
              </a:ext>
            </a:extLst>
          </p:cNvPr>
          <p:cNvPicPr>
            <a:picLocks noChangeAspect="1"/>
          </p:cNvPicPr>
          <p:nvPr/>
        </p:nvPicPr>
        <p:blipFill>
          <a:blip r:embed="rId10"/>
          <a:stretch>
            <a:fillRect/>
          </a:stretch>
        </p:blipFill>
        <p:spPr>
          <a:xfrm>
            <a:off x="1843027" y="3965840"/>
            <a:ext cx="444942" cy="544444"/>
          </a:xfrm>
          <a:prstGeom prst="rect">
            <a:avLst/>
          </a:prstGeom>
        </p:spPr>
      </p:pic>
      <p:pic>
        <p:nvPicPr>
          <p:cNvPr id="21" name="Bilde 20">
            <a:extLst>
              <a:ext uri="{FF2B5EF4-FFF2-40B4-BE49-F238E27FC236}">
                <a16:creationId xmlns:a16="http://schemas.microsoft.com/office/drawing/2014/main" id="{FDDC8ECD-5241-4868-8B23-A5229067579C}"/>
              </a:ext>
            </a:extLst>
          </p:cNvPr>
          <p:cNvPicPr>
            <a:picLocks noChangeAspect="1"/>
          </p:cNvPicPr>
          <p:nvPr/>
        </p:nvPicPr>
        <p:blipFill>
          <a:blip r:embed="rId11"/>
          <a:stretch>
            <a:fillRect/>
          </a:stretch>
        </p:blipFill>
        <p:spPr>
          <a:xfrm>
            <a:off x="1755767" y="3424146"/>
            <a:ext cx="405634" cy="569527"/>
          </a:xfrm>
          <a:prstGeom prst="rect">
            <a:avLst/>
          </a:prstGeom>
        </p:spPr>
      </p:pic>
      <p:pic>
        <p:nvPicPr>
          <p:cNvPr id="25" name="Bilde 24">
            <a:extLst>
              <a:ext uri="{FF2B5EF4-FFF2-40B4-BE49-F238E27FC236}">
                <a16:creationId xmlns:a16="http://schemas.microsoft.com/office/drawing/2014/main" id="{A1F27B25-6A93-4AF5-B2EC-0D2CC3CB339F}"/>
              </a:ext>
            </a:extLst>
          </p:cNvPr>
          <p:cNvPicPr>
            <a:picLocks noChangeAspect="1"/>
          </p:cNvPicPr>
          <p:nvPr/>
        </p:nvPicPr>
        <p:blipFill>
          <a:blip r:embed="rId12"/>
          <a:stretch>
            <a:fillRect/>
          </a:stretch>
        </p:blipFill>
        <p:spPr>
          <a:xfrm>
            <a:off x="2720507" y="3264396"/>
            <a:ext cx="465111" cy="588127"/>
          </a:xfrm>
          <a:prstGeom prst="rect">
            <a:avLst/>
          </a:prstGeom>
        </p:spPr>
      </p:pic>
      <p:pic>
        <p:nvPicPr>
          <p:cNvPr id="27" name="Bilde 26">
            <a:extLst>
              <a:ext uri="{FF2B5EF4-FFF2-40B4-BE49-F238E27FC236}">
                <a16:creationId xmlns:a16="http://schemas.microsoft.com/office/drawing/2014/main" id="{F4C55750-5961-4607-A39C-1EBA4BDB42EE}"/>
              </a:ext>
            </a:extLst>
          </p:cNvPr>
          <p:cNvPicPr>
            <a:picLocks noChangeAspect="1"/>
          </p:cNvPicPr>
          <p:nvPr/>
        </p:nvPicPr>
        <p:blipFill>
          <a:blip r:embed="rId13"/>
          <a:stretch>
            <a:fillRect/>
          </a:stretch>
        </p:blipFill>
        <p:spPr>
          <a:xfrm>
            <a:off x="3059076" y="3660082"/>
            <a:ext cx="456631" cy="528566"/>
          </a:xfrm>
          <a:prstGeom prst="rect">
            <a:avLst/>
          </a:prstGeom>
        </p:spPr>
      </p:pic>
      <p:pic>
        <p:nvPicPr>
          <p:cNvPr id="29" name="Bilde 28">
            <a:extLst>
              <a:ext uri="{FF2B5EF4-FFF2-40B4-BE49-F238E27FC236}">
                <a16:creationId xmlns:a16="http://schemas.microsoft.com/office/drawing/2014/main" id="{1AD7E4A4-A71A-4BE6-84CF-AE398DC35B3C}"/>
              </a:ext>
            </a:extLst>
          </p:cNvPr>
          <p:cNvPicPr>
            <a:picLocks noChangeAspect="1"/>
          </p:cNvPicPr>
          <p:nvPr/>
        </p:nvPicPr>
        <p:blipFill>
          <a:blip r:embed="rId14"/>
          <a:stretch>
            <a:fillRect/>
          </a:stretch>
        </p:blipFill>
        <p:spPr>
          <a:xfrm>
            <a:off x="2683364" y="3839236"/>
            <a:ext cx="387085" cy="545986"/>
          </a:xfrm>
          <a:prstGeom prst="rect">
            <a:avLst/>
          </a:prstGeom>
        </p:spPr>
      </p:pic>
      <p:pic>
        <p:nvPicPr>
          <p:cNvPr id="31" name="Bilde 30">
            <a:extLst>
              <a:ext uri="{FF2B5EF4-FFF2-40B4-BE49-F238E27FC236}">
                <a16:creationId xmlns:a16="http://schemas.microsoft.com/office/drawing/2014/main" id="{B43EC01D-BB71-48B8-A326-C5031C00B239}"/>
              </a:ext>
            </a:extLst>
          </p:cNvPr>
          <p:cNvPicPr>
            <a:picLocks noChangeAspect="1"/>
          </p:cNvPicPr>
          <p:nvPr/>
        </p:nvPicPr>
        <p:blipFill>
          <a:blip r:embed="rId15"/>
          <a:stretch>
            <a:fillRect/>
          </a:stretch>
        </p:blipFill>
        <p:spPr>
          <a:xfrm>
            <a:off x="3745123" y="3778011"/>
            <a:ext cx="548831" cy="631700"/>
          </a:xfrm>
          <a:prstGeom prst="rect">
            <a:avLst/>
          </a:prstGeom>
        </p:spPr>
      </p:pic>
      <p:pic>
        <p:nvPicPr>
          <p:cNvPr id="33" name="Bilde 32">
            <a:extLst>
              <a:ext uri="{FF2B5EF4-FFF2-40B4-BE49-F238E27FC236}">
                <a16:creationId xmlns:a16="http://schemas.microsoft.com/office/drawing/2014/main" id="{9A323D22-3AFD-443E-8E51-3F8E6F900E67}"/>
              </a:ext>
            </a:extLst>
          </p:cNvPr>
          <p:cNvPicPr>
            <a:picLocks noChangeAspect="1"/>
          </p:cNvPicPr>
          <p:nvPr/>
        </p:nvPicPr>
        <p:blipFill>
          <a:blip r:embed="rId16"/>
          <a:stretch>
            <a:fillRect/>
          </a:stretch>
        </p:blipFill>
        <p:spPr>
          <a:xfrm>
            <a:off x="4044162" y="3475063"/>
            <a:ext cx="408228" cy="502391"/>
          </a:xfrm>
          <a:prstGeom prst="rect">
            <a:avLst/>
          </a:prstGeom>
        </p:spPr>
      </p:pic>
      <p:pic>
        <p:nvPicPr>
          <p:cNvPr id="39" name="Bilde 38">
            <a:extLst>
              <a:ext uri="{FF2B5EF4-FFF2-40B4-BE49-F238E27FC236}">
                <a16:creationId xmlns:a16="http://schemas.microsoft.com/office/drawing/2014/main" id="{C536962D-B812-498A-AA44-A839BDD6DFEA}"/>
              </a:ext>
            </a:extLst>
          </p:cNvPr>
          <p:cNvPicPr>
            <a:picLocks noChangeAspect="1"/>
          </p:cNvPicPr>
          <p:nvPr/>
        </p:nvPicPr>
        <p:blipFill>
          <a:blip r:embed="rId17"/>
          <a:stretch>
            <a:fillRect/>
          </a:stretch>
        </p:blipFill>
        <p:spPr>
          <a:xfrm>
            <a:off x="4304361" y="3743437"/>
            <a:ext cx="561521" cy="666273"/>
          </a:xfrm>
          <a:prstGeom prst="rect">
            <a:avLst/>
          </a:prstGeom>
        </p:spPr>
      </p:pic>
      <p:pic>
        <p:nvPicPr>
          <p:cNvPr id="41" name="Bilde 40">
            <a:extLst>
              <a:ext uri="{FF2B5EF4-FFF2-40B4-BE49-F238E27FC236}">
                <a16:creationId xmlns:a16="http://schemas.microsoft.com/office/drawing/2014/main" id="{4F601935-DAE7-4715-A6DB-5B3E4A57E98D}"/>
              </a:ext>
            </a:extLst>
          </p:cNvPr>
          <p:cNvPicPr>
            <a:picLocks noChangeAspect="1"/>
          </p:cNvPicPr>
          <p:nvPr/>
        </p:nvPicPr>
        <p:blipFill>
          <a:blip r:embed="rId18"/>
          <a:stretch>
            <a:fillRect/>
          </a:stretch>
        </p:blipFill>
        <p:spPr>
          <a:xfrm>
            <a:off x="2348857" y="2475362"/>
            <a:ext cx="591026" cy="695325"/>
          </a:xfrm>
          <a:prstGeom prst="rect">
            <a:avLst/>
          </a:prstGeom>
        </p:spPr>
      </p:pic>
      <p:pic>
        <p:nvPicPr>
          <p:cNvPr id="43" name="Bilde 42">
            <a:extLst>
              <a:ext uri="{FF2B5EF4-FFF2-40B4-BE49-F238E27FC236}">
                <a16:creationId xmlns:a16="http://schemas.microsoft.com/office/drawing/2014/main" id="{C96A9409-B006-4149-8190-A78DBB91B5BC}"/>
              </a:ext>
            </a:extLst>
          </p:cNvPr>
          <p:cNvPicPr>
            <a:picLocks noChangeAspect="1"/>
          </p:cNvPicPr>
          <p:nvPr/>
        </p:nvPicPr>
        <p:blipFill>
          <a:blip r:embed="rId19"/>
          <a:stretch>
            <a:fillRect/>
          </a:stretch>
        </p:blipFill>
        <p:spPr>
          <a:xfrm>
            <a:off x="2691709" y="2159865"/>
            <a:ext cx="578940" cy="704278"/>
          </a:xfrm>
          <a:prstGeom prst="rect">
            <a:avLst/>
          </a:prstGeom>
        </p:spPr>
      </p:pic>
      <p:pic>
        <p:nvPicPr>
          <p:cNvPr id="45" name="Bilde 44">
            <a:extLst>
              <a:ext uri="{FF2B5EF4-FFF2-40B4-BE49-F238E27FC236}">
                <a16:creationId xmlns:a16="http://schemas.microsoft.com/office/drawing/2014/main" id="{88C2417E-F1E9-4621-BC36-3CE3514D917E}"/>
              </a:ext>
            </a:extLst>
          </p:cNvPr>
          <p:cNvPicPr>
            <a:picLocks noChangeAspect="1"/>
          </p:cNvPicPr>
          <p:nvPr/>
        </p:nvPicPr>
        <p:blipFill>
          <a:blip r:embed="rId20"/>
          <a:stretch>
            <a:fillRect/>
          </a:stretch>
        </p:blipFill>
        <p:spPr>
          <a:xfrm>
            <a:off x="2963700" y="2556227"/>
            <a:ext cx="592657" cy="752475"/>
          </a:xfrm>
          <a:prstGeom prst="rect">
            <a:avLst/>
          </a:prstGeom>
        </p:spPr>
      </p:pic>
      <p:pic>
        <p:nvPicPr>
          <p:cNvPr id="47" name="Bilde 46">
            <a:extLst>
              <a:ext uri="{FF2B5EF4-FFF2-40B4-BE49-F238E27FC236}">
                <a16:creationId xmlns:a16="http://schemas.microsoft.com/office/drawing/2014/main" id="{48280B89-164D-4A18-83D3-C85A5B67D356}"/>
              </a:ext>
            </a:extLst>
          </p:cNvPr>
          <p:cNvPicPr>
            <a:picLocks noChangeAspect="1"/>
          </p:cNvPicPr>
          <p:nvPr/>
        </p:nvPicPr>
        <p:blipFill>
          <a:blip r:embed="rId21"/>
          <a:stretch>
            <a:fillRect/>
          </a:stretch>
        </p:blipFill>
        <p:spPr>
          <a:xfrm>
            <a:off x="4255586" y="1240179"/>
            <a:ext cx="485150" cy="581423"/>
          </a:xfrm>
          <a:prstGeom prst="rect">
            <a:avLst/>
          </a:prstGeom>
        </p:spPr>
      </p:pic>
      <p:pic>
        <p:nvPicPr>
          <p:cNvPr id="49" name="Bilde 48">
            <a:extLst>
              <a:ext uri="{FF2B5EF4-FFF2-40B4-BE49-F238E27FC236}">
                <a16:creationId xmlns:a16="http://schemas.microsoft.com/office/drawing/2014/main" id="{79D9617E-4D37-40C7-9A64-F3BFA3A59697}"/>
              </a:ext>
            </a:extLst>
          </p:cNvPr>
          <p:cNvPicPr>
            <a:picLocks noChangeAspect="1"/>
          </p:cNvPicPr>
          <p:nvPr/>
        </p:nvPicPr>
        <p:blipFill>
          <a:blip r:embed="rId22"/>
          <a:stretch>
            <a:fillRect/>
          </a:stretch>
        </p:blipFill>
        <p:spPr>
          <a:xfrm>
            <a:off x="3405730" y="1162184"/>
            <a:ext cx="452091" cy="665918"/>
          </a:xfrm>
          <a:prstGeom prst="rect">
            <a:avLst/>
          </a:prstGeom>
        </p:spPr>
      </p:pic>
      <p:pic>
        <p:nvPicPr>
          <p:cNvPr id="51" name="Bilde 50">
            <a:extLst>
              <a:ext uri="{FF2B5EF4-FFF2-40B4-BE49-F238E27FC236}">
                <a16:creationId xmlns:a16="http://schemas.microsoft.com/office/drawing/2014/main" id="{3B29B407-34A9-4ECC-9B23-FC6CDFDA3601}"/>
              </a:ext>
            </a:extLst>
          </p:cNvPr>
          <p:cNvPicPr>
            <a:picLocks noChangeAspect="1"/>
          </p:cNvPicPr>
          <p:nvPr/>
        </p:nvPicPr>
        <p:blipFill>
          <a:blip r:embed="rId23"/>
          <a:stretch>
            <a:fillRect/>
          </a:stretch>
        </p:blipFill>
        <p:spPr>
          <a:xfrm>
            <a:off x="3803996" y="1379854"/>
            <a:ext cx="472667" cy="713282"/>
          </a:xfrm>
          <a:prstGeom prst="rect">
            <a:avLst/>
          </a:prstGeom>
        </p:spPr>
      </p:pic>
      <p:pic>
        <p:nvPicPr>
          <p:cNvPr id="53" name="Bilde 52">
            <a:extLst>
              <a:ext uri="{FF2B5EF4-FFF2-40B4-BE49-F238E27FC236}">
                <a16:creationId xmlns:a16="http://schemas.microsoft.com/office/drawing/2014/main" id="{398B4DD1-02AF-4F6C-97AE-C0F2B5204FFF}"/>
              </a:ext>
            </a:extLst>
          </p:cNvPr>
          <p:cNvPicPr>
            <a:picLocks noChangeAspect="1"/>
          </p:cNvPicPr>
          <p:nvPr/>
        </p:nvPicPr>
        <p:blipFill>
          <a:blip r:embed="rId24"/>
          <a:stretch>
            <a:fillRect/>
          </a:stretch>
        </p:blipFill>
        <p:spPr>
          <a:xfrm>
            <a:off x="4378911" y="442321"/>
            <a:ext cx="618144" cy="650513"/>
          </a:xfrm>
          <a:prstGeom prst="rect">
            <a:avLst/>
          </a:prstGeom>
        </p:spPr>
      </p:pic>
      <p:pic>
        <p:nvPicPr>
          <p:cNvPr id="55" name="Bilde 54">
            <a:extLst>
              <a:ext uri="{FF2B5EF4-FFF2-40B4-BE49-F238E27FC236}">
                <a16:creationId xmlns:a16="http://schemas.microsoft.com/office/drawing/2014/main" id="{0236155F-F97F-4B4B-9BD8-E6CAD8114D61}"/>
              </a:ext>
            </a:extLst>
          </p:cNvPr>
          <p:cNvPicPr>
            <a:picLocks noChangeAspect="1"/>
          </p:cNvPicPr>
          <p:nvPr/>
        </p:nvPicPr>
        <p:blipFill>
          <a:blip r:embed="rId25"/>
          <a:stretch>
            <a:fillRect/>
          </a:stretch>
        </p:blipFill>
        <p:spPr>
          <a:xfrm>
            <a:off x="5212392" y="681832"/>
            <a:ext cx="579571" cy="725843"/>
          </a:xfrm>
          <a:prstGeom prst="rect">
            <a:avLst/>
          </a:prstGeom>
        </p:spPr>
      </p:pic>
      <p:pic>
        <p:nvPicPr>
          <p:cNvPr id="57" name="Bilde 56">
            <a:extLst>
              <a:ext uri="{FF2B5EF4-FFF2-40B4-BE49-F238E27FC236}">
                <a16:creationId xmlns:a16="http://schemas.microsoft.com/office/drawing/2014/main" id="{03042003-AD02-443C-892E-4F20F144824D}"/>
              </a:ext>
            </a:extLst>
          </p:cNvPr>
          <p:cNvPicPr>
            <a:picLocks noChangeAspect="1"/>
          </p:cNvPicPr>
          <p:nvPr/>
        </p:nvPicPr>
        <p:blipFill>
          <a:blip r:embed="rId26"/>
          <a:stretch>
            <a:fillRect/>
          </a:stretch>
        </p:blipFill>
        <p:spPr>
          <a:xfrm>
            <a:off x="4666484" y="706588"/>
            <a:ext cx="582495" cy="790811"/>
          </a:xfrm>
          <a:prstGeom prst="rect">
            <a:avLst/>
          </a:prstGeom>
        </p:spPr>
      </p:pic>
      <p:pic>
        <p:nvPicPr>
          <p:cNvPr id="59" name="Bilde 58">
            <a:extLst>
              <a:ext uri="{FF2B5EF4-FFF2-40B4-BE49-F238E27FC236}">
                <a16:creationId xmlns:a16="http://schemas.microsoft.com/office/drawing/2014/main" id="{162A9475-6B8A-48F6-9545-32F845EDBD40}"/>
              </a:ext>
            </a:extLst>
          </p:cNvPr>
          <p:cNvPicPr>
            <a:picLocks noChangeAspect="1"/>
          </p:cNvPicPr>
          <p:nvPr/>
        </p:nvPicPr>
        <p:blipFill>
          <a:blip r:embed="rId27"/>
          <a:stretch>
            <a:fillRect/>
          </a:stretch>
        </p:blipFill>
        <p:spPr>
          <a:xfrm>
            <a:off x="6384916" y="924569"/>
            <a:ext cx="401429" cy="591120"/>
          </a:xfrm>
          <a:prstGeom prst="rect">
            <a:avLst/>
          </a:prstGeom>
        </p:spPr>
      </p:pic>
      <p:pic>
        <p:nvPicPr>
          <p:cNvPr id="61" name="Bilde 60">
            <a:extLst>
              <a:ext uri="{FF2B5EF4-FFF2-40B4-BE49-F238E27FC236}">
                <a16:creationId xmlns:a16="http://schemas.microsoft.com/office/drawing/2014/main" id="{418C5AAB-4CC2-45CE-9A58-C51FE3C79901}"/>
              </a:ext>
            </a:extLst>
          </p:cNvPr>
          <p:cNvPicPr>
            <a:picLocks noChangeAspect="1"/>
          </p:cNvPicPr>
          <p:nvPr/>
        </p:nvPicPr>
        <p:blipFill>
          <a:blip r:embed="rId28"/>
          <a:stretch>
            <a:fillRect/>
          </a:stretch>
        </p:blipFill>
        <p:spPr>
          <a:xfrm>
            <a:off x="6547949" y="1391773"/>
            <a:ext cx="580649" cy="801006"/>
          </a:xfrm>
          <a:prstGeom prst="rect">
            <a:avLst/>
          </a:prstGeom>
        </p:spPr>
      </p:pic>
      <p:pic>
        <p:nvPicPr>
          <p:cNvPr id="63" name="Bilde 62">
            <a:extLst>
              <a:ext uri="{FF2B5EF4-FFF2-40B4-BE49-F238E27FC236}">
                <a16:creationId xmlns:a16="http://schemas.microsoft.com/office/drawing/2014/main" id="{1C898FDF-8466-4482-8C99-B7D5137FEAF4}"/>
              </a:ext>
            </a:extLst>
          </p:cNvPr>
          <p:cNvPicPr>
            <a:picLocks noChangeAspect="1"/>
          </p:cNvPicPr>
          <p:nvPr/>
        </p:nvPicPr>
        <p:blipFill>
          <a:blip r:embed="rId29"/>
          <a:stretch>
            <a:fillRect/>
          </a:stretch>
        </p:blipFill>
        <p:spPr>
          <a:xfrm>
            <a:off x="6045482" y="1413610"/>
            <a:ext cx="459515" cy="634175"/>
          </a:xfrm>
          <a:prstGeom prst="rect">
            <a:avLst/>
          </a:prstGeom>
        </p:spPr>
      </p:pic>
      <p:pic>
        <p:nvPicPr>
          <p:cNvPr id="65" name="Bilde 64">
            <a:extLst>
              <a:ext uri="{FF2B5EF4-FFF2-40B4-BE49-F238E27FC236}">
                <a16:creationId xmlns:a16="http://schemas.microsoft.com/office/drawing/2014/main" id="{55A3DCA3-C2AC-424F-9BC2-F93165A7BBBC}"/>
              </a:ext>
            </a:extLst>
          </p:cNvPr>
          <p:cNvPicPr>
            <a:picLocks noChangeAspect="1"/>
          </p:cNvPicPr>
          <p:nvPr/>
        </p:nvPicPr>
        <p:blipFill>
          <a:blip r:embed="rId30"/>
          <a:stretch>
            <a:fillRect/>
          </a:stretch>
        </p:blipFill>
        <p:spPr>
          <a:xfrm>
            <a:off x="5089198" y="3313088"/>
            <a:ext cx="566618" cy="732229"/>
          </a:xfrm>
          <a:prstGeom prst="rect">
            <a:avLst/>
          </a:prstGeom>
        </p:spPr>
      </p:pic>
      <p:pic>
        <p:nvPicPr>
          <p:cNvPr id="67" name="Bilde 66">
            <a:extLst>
              <a:ext uri="{FF2B5EF4-FFF2-40B4-BE49-F238E27FC236}">
                <a16:creationId xmlns:a16="http://schemas.microsoft.com/office/drawing/2014/main" id="{92994152-515C-42E3-86B0-8468C3BBF18C}"/>
              </a:ext>
            </a:extLst>
          </p:cNvPr>
          <p:cNvPicPr>
            <a:picLocks noChangeAspect="1"/>
          </p:cNvPicPr>
          <p:nvPr/>
        </p:nvPicPr>
        <p:blipFill>
          <a:blip r:embed="rId31"/>
          <a:stretch>
            <a:fillRect/>
          </a:stretch>
        </p:blipFill>
        <p:spPr>
          <a:xfrm>
            <a:off x="5448916" y="3079053"/>
            <a:ext cx="672594" cy="860920"/>
          </a:xfrm>
          <a:prstGeom prst="rect">
            <a:avLst/>
          </a:prstGeom>
        </p:spPr>
      </p:pic>
      <p:pic>
        <p:nvPicPr>
          <p:cNvPr id="69" name="Bilde 68">
            <a:extLst>
              <a:ext uri="{FF2B5EF4-FFF2-40B4-BE49-F238E27FC236}">
                <a16:creationId xmlns:a16="http://schemas.microsoft.com/office/drawing/2014/main" id="{9DA46057-134D-46A5-9983-346B06F39C51}"/>
              </a:ext>
            </a:extLst>
          </p:cNvPr>
          <p:cNvPicPr>
            <a:picLocks noChangeAspect="1"/>
          </p:cNvPicPr>
          <p:nvPr/>
        </p:nvPicPr>
        <p:blipFill>
          <a:blip r:embed="rId32"/>
          <a:stretch>
            <a:fillRect/>
          </a:stretch>
        </p:blipFill>
        <p:spPr>
          <a:xfrm>
            <a:off x="5016983" y="2684689"/>
            <a:ext cx="659991" cy="962173"/>
          </a:xfrm>
          <a:prstGeom prst="rect">
            <a:avLst/>
          </a:prstGeom>
        </p:spPr>
      </p:pic>
      <p:pic>
        <p:nvPicPr>
          <p:cNvPr id="71" name="Bilde 70">
            <a:extLst>
              <a:ext uri="{FF2B5EF4-FFF2-40B4-BE49-F238E27FC236}">
                <a16:creationId xmlns:a16="http://schemas.microsoft.com/office/drawing/2014/main" id="{85E8DE12-E602-4FA1-9CAE-A4E2D4126C60}"/>
              </a:ext>
            </a:extLst>
          </p:cNvPr>
          <p:cNvPicPr>
            <a:picLocks noChangeAspect="1"/>
          </p:cNvPicPr>
          <p:nvPr/>
        </p:nvPicPr>
        <p:blipFill>
          <a:blip r:embed="rId33"/>
          <a:stretch>
            <a:fillRect/>
          </a:stretch>
        </p:blipFill>
        <p:spPr>
          <a:xfrm>
            <a:off x="6765419" y="3105439"/>
            <a:ext cx="546535" cy="659583"/>
          </a:xfrm>
          <a:prstGeom prst="rect">
            <a:avLst/>
          </a:prstGeom>
        </p:spPr>
      </p:pic>
      <p:pic>
        <p:nvPicPr>
          <p:cNvPr id="73" name="Bilde 72">
            <a:extLst>
              <a:ext uri="{FF2B5EF4-FFF2-40B4-BE49-F238E27FC236}">
                <a16:creationId xmlns:a16="http://schemas.microsoft.com/office/drawing/2014/main" id="{A965B100-0F58-47B2-BFA3-C807732A136A}"/>
              </a:ext>
            </a:extLst>
          </p:cNvPr>
          <p:cNvPicPr>
            <a:picLocks noChangeAspect="1"/>
          </p:cNvPicPr>
          <p:nvPr/>
        </p:nvPicPr>
        <p:blipFill>
          <a:blip r:embed="rId34"/>
          <a:stretch>
            <a:fillRect/>
          </a:stretch>
        </p:blipFill>
        <p:spPr>
          <a:xfrm>
            <a:off x="7131168" y="3765131"/>
            <a:ext cx="546534" cy="725931"/>
          </a:xfrm>
          <a:prstGeom prst="rect">
            <a:avLst/>
          </a:prstGeom>
        </p:spPr>
      </p:pic>
      <p:pic>
        <p:nvPicPr>
          <p:cNvPr id="75" name="Bilde 74">
            <a:extLst>
              <a:ext uri="{FF2B5EF4-FFF2-40B4-BE49-F238E27FC236}">
                <a16:creationId xmlns:a16="http://schemas.microsoft.com/office/drawing/2014/main" id="{22A07BE2-7F60-49E6-9DA0-24736FA80BED}"/>
              </a:ext>
            </a:extLst>
          </p:cNvPr>
          <p:cNvPicPr>
            <a:picLocks noChangeAspect="1"/>
          </p:cNvPicPr>
          <p:nvPr/>
        </p:nvPicPr>
        <p:blipFill>
          <a:blip r:embed="rId35"/>
          <a:stretch>
            <a:fillRect/>
          </a:stretch>
        </p:blipFill>
        <p:spPr>
          <a:xfrm>
            <a:off x="6561010" y="3778011"/>
            <a:ext cx="484754" cy="714375"/>
          </a:xfrm>
          <a:prstGeom prst="rect">
            <a:avLst/>
          </a:prstGeom>
        </p:spPr>
      </p:pic>
      <p:pic>
        <p:nvPicPr>
          <p:cNvPr id="77" name="Bilde 76">
            <a:extLst>
              <a:ext uri="{FF2B5EF4-FFF2-40B4-BE49-F238E27FC236}">
                <a16:creationId xmlns:a16="http://schemas.microsoft.com/office/drawing/2014/main" id="{774CF78F-7F1D-4033-8987-7DFAD15493D6}"/>
              </a:ext>
            </a:extLst>
          </p:cNvPr>
          <p:cNvPicPr>
            <a:picLocks noChangeAspect="1"/>
          </p:cNvPicPr>
          <p:nvPr/>
        </p:nvPicPr>
        <p:blipFill>
          <a:blip r:embed="rId36"/>
          <a:stretch>
            <a:fillRect/>
          </a:stretch>
        </p:blipFill>
        <p:spPr>
          <a:xfrm>
            <a:off x="4334264" y="2518467"/>
            <a:ext cx="579009" cy="718599"/>
          </a:xfrm>
          <a:prstGeom prst="rect">
            <a:avLst/>
          </a:prstGeom>
        </p:spPr>
      </p:pic>
      <p:pic>
        <p:nvPicPr>
          <p:cNvPr id="79" name="Bilde 78">
            <a:extLst>
              <a:ext uri="{FF2B5EF4-FFF2-40B4-BE49-F238E27FC236}">
                <a16:creationId xmlns:a16="http://schemas.microsoft.com/office/drawing/2014/main" id="{E11AF75A-4428-4E72-92D8-2A221090AFC6}"/>
              </a:ext>
            </a:extLst>
          </p:cNvPr>
          <p:cNvPicPr>
            <a:picLocks noChangeAspect="1"/>
          </p:cNvPicPr>
          <p:nvPr/>
        </p:nvPicPr>
        <p:blipFill>
          <a:blip r:embed="rId37"/>
          <a:stretch>
            <a:fillRect/>
          </a:stretch>
        </p:blipFill>
        <p:spPr>
          <a:xfrm>
            <a:off x="4017369" y="2018804"/>
            <a:ext cx="514284" cy="695325"/>
          </a:xfrm>
          <a:prstGeom prst="rect">
            <a:avLst/>
          </a:prstGeom>
        </p:spPr>
      </p:pic>
      <p:pic>
        <p:nvPicPr>
          <p:cNvPr id="81" name="Bilde 80">
            <a:extLst>
              <a:ext uri="{FF2B5EF4-FFF2-40B4-BE49-F238E27FC236}">
                <a16:creationId xmlns:a16="http://schemas.microsoft.com/office/drawing/2014/main" id="{0122BE9B-8834-4EC7-97A3-E2667C448D5E}"/>
              </a:ext>
            </a:extLst>
          </p:cNvPr>
          <p:cNvPicPr>
            <a:picLocks noChangeAspect="1"/>
          </p:cNvPicPr>
          <p:nvPr/>
        </p:nvPicPr>
        <p:blipFill>
          <a:blip r:embed="rId38"/>
          <a:stretch>
            <a:fillRect/>
          </a:stretch>
        </p:blipFill>
        <p:spPr>
          <a:xfrm>
            <a:off x="3807971" y="2514921"/>
            <a:ext cx="501837" cy="718296"/>
          </a:xfrm>
          <a:prstGeom prst="rect">
            <a:avLst/>
          </a:prstGeom>
        </p:spPr>
      </p:pic>
      <p:sp>
        <p:nvSpPr>
          <p:cNvPr id="763" name="Google Shape;763;p45"/>
          <p:cNvSpPr txBox="1"/>
          <p:nvPr/>
        </p:nvSpPr>
        <p:spPr>
          <a:xfrm>
            <a:off x="4482849" y="4320413"/>
            <a:ext cx="1130051" cy="442087"/>
          </a:xfrm>
          <a:prstGeom prst="rect">
            <a:avLst/>
          </a:prstGeom>
          <a:solidFill>
            <a:srgbClr val="C00000">
              <a:alpha val="42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nb-NO" dirty="0" err="1">
                <a:solidFill>
                  <a:schemeClr val="dk1"/>
                </a:solidFill>
                <a:latin typeface="Inria Sans"/>
                <a:ea typeface="Inria Sans"/>
                <a:cs typeface="Inria Sans"/>
                <a:sym typeface="Inria Sans"/>
              </a:rPr>
              <a:t>Animation</a:t>
            </a:r>
            <a:endParaRPr dirty="0">
              <a:solidFill>
                <a:schemeClr val="dk1"/>
              </a:solidFill>
              <a:latin typeface="Inria Sans"/>
              <a:ea typeface="Inria Sans"/>
              <a:cs typeface="Inria Sans"/>
              <a:sym typeface="Inria Sans"/>
            </a:endParaRPr>
          </a:p>
        </p:txBody>
      </p:sp>
      <p:sp>
        <p:nvSpPr>
          <p:cNvPr id="188" name="Google Shape;763;p45">
            <a:extLst>
              <a:ext uri="{FF2B5EF4-FFF2-40B4-BE49-F238E27FC236}">
                <a16:creationId xmlns:a16="http://schemas.microsoft.com/office/drawing/2014/main" id="{55BDE721-5D4E-4D1E-84E1-97F1A076EF7D}"/>
              </a:ext>
            </a:extLst>
          </p:cNvPr>
          <p:cNvSpPr txBox="1"/>
          <p:nvPr/>
        </p:nvSpPr>
        <p:spPr>
          <a:xfrm>
            <a:off x="5927655" y="2877745"/>
            <a:ext cx="1130051" cy="435343"/>
          </a:xfrm>
          <a:prstGeom prst="rect">
            <a:avLst/>
          </a:prstGeom>
          <a:solidFill>
            <a:srgbClr val="C00000">
              <a:alpha val="44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nb-NO" dirty="0">
                <a:solidFill>
                  <a:schemeClr val="dk1"/>
                </a:solidFill>
                <a:latin typeface="Inria Sans"/>
                <a:ea typeface="Inria Sans"/>
                <a:cs typeface="Inria Sans"/>
                <a:sym typeface="Inria Sans"/>
              </a:rPr>
              <a:t>Monsters/</a:t>
            </a:r>
            <a:br>
              <a:rPr lang="nb-NO" dirty="0">
                <a:solidFill>
                  <a:schemeClr val="dk1"/>
                </a:solidFill>
                <a:latin typeface="Inria Sans"/>
                <a:ea typeface="Inria Sans"/>
                <a:cs typeface="Inria Sans"/>
                <a:sym typeface="Inria Sans"/>
              </a:rPr>
            </a:br>
            <a:r>
              <a:rPr lang="nb-NO" dirty="0" err="1">
                <a:solidFill>
                  <a:schemeClr val="dk1"/>
                </a:solidFill>
                <a:latin typeface="Inria Sans"/>
                <a:ea typeface="Inria Sans"/>
                <a:cs typeface="Inria Sans"/>
                <a:sym typeface="Inria Sans"/>
              </a:rPr>
              <a:t>creatures</a:t>
            </a:r>
            <a:endParaRPr dirty="0">
              <a:solidFill>
                <a:schemeClr val="dk1"/>
              </a:solidFill>
              <a:latin typeface="Inria Sans"/>
              <a:ea typeface="Inria Sans"/>
              <a:cs typeface="Inria Sans"/>
              <a:sym typeface="Inria Sans"/>
            </a:endParaRPr>
          </a:p>
        </p:txBody>
      </p:sp>
      <p:sp>
        <p:nvSpPr>
          <p:cNvPr id="236" name="Google Shape;763;p45">
            <a:extLst>
              <a:ext uri="{FF2B5EF4-FFF2-40B4-BE49-F238E27FC236}">
                <a16:creationId xmlns:a16="http://schemas.microsoft.com/office/drawing/2014/main" id="{39AD5895-7D8E-4488-B7A3-EEDFD04700E3}"/>
              </a:ext>
            </a:extLst>
          </p:cNvPr>
          <p:cNvSpPr txBox="1"/>
          <p:nvPr/>
        </p:nvSpPr>
        <p:spPr>
          <a:xfrm>
            <a:off x="2935247" y="2121585"/>
            <a:ext cx="1130051" cy="442087"/>
          </a:xfrm>
          <a:prstGeom prst="rect">
            <a:avLst/>
          </a:prstGeom>
          <a:solidFill>
            <a:srgbClr val="C00000">
              <a:alpha val="31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nb-NO" dirty="0">
                <a:solidFill>
                  <a:schemeClr val="dk1"/>
                </a:solidFill>
                <a:latin typeface="Inria Sans"/>
                <a:ea typeface="Inria Sans"/>
                <a:cs typeface="Inria Sans"/>
                <a:sym typeface="Inria Sans"/>
              </a:rPr>
              <a:t>Time travel / </a:t>
            </a:r>
            <a:r>
              <a:rPr lang="nb-NO" dirty="0" err="1">
                <a:solidFill>
                  <a:schemeClr val="dk1"/>
                </a:solidFill>
                <a:latin typeface="Inria Sans"/>
                <a:ea typeface="Inria Sans"/>
                <a:cs typeface="Inria Sans"/>
                <a:sym typeface="Inria Sans"/>
              </a:rPr>
              <a:t>space</a:t>
            </a:r>
            <a:endParaRPr dirty="0">
              <a:solidFill>
                <a:schemeClr val="dk1"/>
              </a:solidFill>
              <a:latin typeface="Inria Sans"/>
              <a:ea typeface="Inria Sans"/>
              <a:cs typeface="Inria Sans"/>
              <a:sym typeface="Inria Sans"/>
            </a:endParaRPr>
          </a:p>
        </p:txBody>
      </p:sp>
    </p:spTree>
    <p:extLst>
      <p:ext uri="{BB962C8B-B14F-4D97-AF65-F5344CB8AC3E}">
        <p14:creationId xmlns:p14="http://schemas.microsoft.com/office/powerpoint/2010/main" val="118930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6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7" grpId="0" animBg="1"/>
      <p:bldP spid="768" grpId="0" animBg="1"/>
      <p:bldP spid="769" grpId="0" animBg="1"/>
      <p:bldP spid="770" grpId="0" animBg="1"/>
      <p:bldP spid="89" grpId="0" animBg="1"/>
      <p:bldP spid="90" grpId="0" animBg="1"/>
      <p:bldP spid="92" grpId="0" animBg="1"/>
      <p:bldP spid="94" grpId="0" animBg="1"/>
      <p:bldP spid="95" grpId="0" animBg="1"/>
      <p:bldP spid="96" grpId="0" animBg="1"/>
      <p:bldP spid="763" grpId="0" animBg="1"/>
      <p:bldP spid="188" grpId="0" animBg="1"/>
      <p:bldP spid="2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1A1C562-CC2C-4704-965D-C4AF514D9388}"/>
              </a:ext>
            </a:extLst>
          </p:cNvPr>
          <p:cNvSpPr>
            <a:spLocks noGrp="1"/>
          </p:cNvSpPr>
          <p:nvPr>
            <p:ph type="title"/>
          </p:nvPr>
        </p:nvSpPr>
        <p:spPr/>
        <p:txBody>
          <a:bodyPr/>
          <a:lstStyle/>
          <a:p>
            <a:r>
              <a:rPr lang="en-US" dirty="0"/>
              <a:t>Recommendation Quality - Offline</a:t>
            </a:r>
          </a:p>
        </p:txBody>
      </p:sp>
      <p:sp>
        <p:nvSpPr>
          <p:cNvPr id="5" name="Plassholder for lysbildenummer 4">
            <a:extLst>
              <a:ext uri="{FF2B5EF4-FFF2-40B4-BE49-F238E27FC236}">
                <a16:creationId xmlns:a16="http://schemas.microsoft.com/office/drawing/2014/main" id="{455FA5B7-50B9-4B6E-8321-06BC3AA90D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graphicFrame>
        <p:nvGraphicFramePr>
          <p:cNvPr id="6" name="Google Shape;327;p24">
            <a:extLst>
              <a:ext uri="{FF2B5EF4-FFF2-40B4-BE49-F238E27FC236}">
                <a16:creationId xmlns:a16="http://schemas.microsoft.com/office/drawing/2014/main" id="{24AFB374-7BA3-4B21-9E1A-BD82ED0CF2DF}"/>
              </a:ext>
            </a:extLst>
          </p:cNvPr>
          <p:cNvGraphicFramePr/>
          <p:nvPr>
            <p:extLst>
              <p:ext uri="{D42A27DB-BD31-4B8C-83A1-F6EECF244321}">
                <p14:modId xmlns:p14="http://schemas.microsoft.com/office/powerpoint/2010/main" val="3069934368"/>
              </p:ext>
            </p:extLst>
          </p:nvPr>
        </p:nvGraphicFramePr>
        <p:xfrm>
          <a:off x="755452" y="1485305"/>
          <a:ext cx="7633096" cy="3209760"/>
        </p:xfrm>
        <a:graphic>
          <a:graphicData uri="http://schemas.openxmlformats.org/drawingml/2006/table">
            <a:tbl>
              <a:tblPr>
                <a:noFill/>
                <a:tableStyleId>{E9A5B51C-8CD4-41C5-B16D-47832BB83C99}</a:tableStyleId>
              </a:tblPr>
              <a:tblGrid>
                <a:gridCol w="1609725">
                  <a:extLst>
                    <a:ext uri="{9D8B030D-6E8A-4147-A177-3AD203B41FA5}">
                      <a16:colId xmlns:a16="http://schemas.microsoft.com/office/drawing/2014/main" val="20000"/>
                    </a:ext>
                  </a:extLst>
                </a:gridCol>
                <a:gridCol w="1065207">
                  <a:extLst>
                    <a:ext uri="{9D8B030D-6E8A-4147-A177-3AD203B41FA5}">
                      <a16:colId xmlns:a16="http://schemas.microsoft.com/office/drawing/2014/main" val="4065050561"/>
                    </a:ext>
                  </a:extLst>
                </a:gridCol>
                <a:gridCol w="1189960">
                  <a:extLst>
                    <a:ext uri="{9D8B030D-6E8A-4147-A177-3AD203B41FA5}">
                      <a16:colId xmlns:a16="http://schemas.microsoft.com/office/drawing/2014/main" val="2051657696"/>
                    </a:ext>
                  </a:extLst>
                </a:gridCol>
                <a:gridCol w="1224666">
                  <a:extLst>
                    <a:ext uri="{9D8B030D-6E8A-4147-A177-3AD203B41FA5}">
                      <a16:colId xmlns:a16="http://schemas.microsoft.com/office/drawing/2014/main" val="20001"/>
                    </a:ext>
                  </a:extLst>
                </a:gridCol>
                <a:gridCol w="1229625">
                  <a:extLst>
                    <a:ext uri="{9D8B030D-6E8A-4147-A177-3AD203B41FA5}">
                      <a16:colId xmlns:a16="http://schemas.microsoft.com/office/drawing/2014/main" val="20002"/>
                    </a:ext>
                  </a:extLst>
                </a:gridCol>
                <a:gridCol w="1313913">
                  <a:extLst>
                    <a:ext uri="{9D8B030D-6E8A-4147-A177-3AD203B41FA5}">
                      <a16:colId xmlns:a16="http://schemas.microsoft.com/office/drawing/2014/main" val="20003"/>
                    </a:ext>
                  </a:extLst>
                </a:gridCol>
              </a:tblGrid>
              <a:tr h="658450">
                <a:tc>
                  <a:txBody>
                    <a:bodyPr/>
                    <a:lstStyle/>
                    <a:p>
                      <a:pPr marL="0" lvl="0" indent="0" algn="l" rtl="0">
                        <a:spcBef>
                          <a:spcPts val="0"/>
                        </a:spcBef>
                        <a:spcAft>
                          <a:spcPts val="0"/>
                        </a:spcAft>
                        <a:buNone/>
                      </a:pPr>
                      <a:r>
                        <a:rPr lang="nb-NO" b="1" dirty="0" err="1">
                          <a:solidFill>
                            <a:schemeClr val="accent4"/>
                          </a:solidFill>
                          <a:latin typeface="Inria Sans Light"/>
                          <a:ea typeface="Inria Sans Light"/>
                          <a:cs typeface="Inria Sans Light"/>
                          <a:sym typeface="Inria Sans Light"/>
                        </a:rPr>
                        <a:t>Features</a:t>
                      </a:r>
                      <a:endParaRPr b="1"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tc>
                  <a:txBody>
                    <a:bodyPr/>
                    <a:lstStyle/>
                    <a:p>
                      <a:pPr marL="0" lvl="0" indent="0" algn="l" rtl="0">
                        <a:spcBef>
                          <a:spcPts val="0"/>
                        </a:spcBef>
                        <a:spcAft>
                          <a:spcPts val="0"/>
                        </a:spcAft>
                        <a:buNone/>
                      </a:pPr>
                      <a:r>
                        <a:rPr lang="nb-NO" b="1" dirty="0">
                          <a:solidFill>
                            <a:schemeClr val="accent4"/>
                          </a:solidFill>
                          <a:latin typeface="Inria Sans Light"/>
                          <a:ea typeface="Inria Sans Light"/>
                          <a:cs typeface="Inria Sans Light"/>
                          <a:sym typeface="Inria Sans Light"/>
                        </a:rPr>
                        <a:t>Type</a:t>
                      </a:r>
                      <a:endParaRPr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38100" cap="flat" cmpd="sng" algn="ctr">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b="1" dirty="0">
                          <a:solidFill>
                            <a:schemeClr val="accent4"/>
                          </a:solidFill>
                          <a:latin typeface="Inria Sans Light"/>
                          <a:ea typeface="Inria Sans Light"/>
                          <a:cs typeface="Inria Sans Light"/>
                          <a:sym typeface="Inria Sans Light"/>
                        </a:rPr>
                        <a:t>P@K</a:t>
                      </a:r>
                      <a:endParaRPr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lgn="ctr">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b="1" dirty="0">
                          <a:solidFill>
                            <a:schemeClr val="accent4"/>
                          </a:solidFill>
                          <a:latin typeface="Inria Sans Light"/>
                          <a:ea typeface="Inria Sans Light"/>
                          <a:cs typeface="Inria Sans Light"/>
                          <a:sym typeface="Inria Sans Light"/>
                        </a:rPr>
                        <a:t>R@K</a:t>
                      </a:r>
                      <a:endParaRPr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b="1" dirty="0">
                          <a:solidFill>
                            <a:schemeClr val="accent4"/>
                          </a:solidFill>
                          <a:latin typeface="Inria Sans Light"/>
                          <a:ea typeface="Inria Sans Light"/>
                          <a:cs typeface="Inria Sans Light"/>
                          <a:sym typeface="Inria Sans Light"/>
                        </a:rPr>
                        <a:t>AUC</a:t>
                      </a:r>
                      <a:endParaRPr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b="1" dirty="0">
                          <a:solidFill>
                            <a:schemeClr val="accent4"/>
                          </a:solidFill>
                          <a:latin typeface="Inria Sans Light"/>
                          <a:ea typeface="Inria Sans Light"/>
                          <a:cs typeface="Inria Sans Light"/>
                          <a:sym typeface="Inria Sans Light"/>
                        </a:rPr>
                        <a:t>Reciprocal Rank</a:t>
                      </a:r>
                      <a:endParaRPr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extLst>
                  <a:ext uri="{0D108BD9-81ED-4DB2-BD59-A6C34878D82A}">
                    <a16:rowId xmlns:a16="http://schemas.microsoft.com/office/drawing/2014/main" val="10000"/>
                  </a:ext>
                </a:extLst>
              </a:tr>
              <a:tr h="658450">
                <a:tc>
                  <a:txBody>
                    <a:bodyPr/>
                    <a:lstStyle/>
                    <a:p>
                      <a:pPr marL="0" lvl="0" indent="0" algn="l" rtl="0">
                        <a:spcBef>
                          <a:spcPts val="0"/>
                        </a:spcBef>
                        <a:spcAft>
                          <a:spcPts val="0"/>
                        </a:spcAft>
                        <a:buNone/>
                      </a:pPr>
                      <a:r>
                        <a:rPr lang="en" sz="1600" b="0" dirty="0">
                          <a:solidFill>
                            <a:schemeClr val="accent4"/>
                          </a:solidFill>
                          <a:latin typeface="Inria Sans Light"/>
                          <a:ea typeface="Inria Sans Light"/>
                          <a:cs typeface="Inria Sans Light"/>
                          <a:sym typeface="Inria Sans Light"/>
                        </a:rPr>
                        <a:t>Genre</a:t>
                      </a:r>
                      <a:endParaRPr sz="1600" b="0"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tc>
                  <a:txBody>
                    <a:bodyPr/>
                    <a:lstStyle/>
                    <a:p>
                      <a:pPr marL="0" lvl="0" indent="0" algn="l" rtl="0">
                        <a:spcBef>
                          <a:spcPts val="0"/>
                        </a:spcBef>
                        <a:spcAft>
                          <a:spcPts val="0"/>
                        </a:spcAft>
                        <a:buNone/>
                      </a:pPr>
                      <a:r>
                        <a:rPr lang="nb-NO" sz="1400" i="1" dirty="0">
                          <a:solidFill>
                            <a:schemeClr val="tx1"/>
                          </a:solidFill>
                          <a:latin typeface="Inria Sans Light"/>
                          <a:ea typeface="Inria Sans Light"/>
                          <a:cs typeface="Inria Sans Light"/>
                          <a:sym typeface="Inria Sans Light"/>
                        </a:rPr>
                        <a:t>manual</a:t>
                      </a: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sz="1800" b="0" dirty="0">
                          <a:solidFill>
                            <a:schemeClr val="tx1"/>
                          </a:solidFill>
                          <a:latin typeface="Inria Sans" panose="020B0604020202020204" charset="0"/>
                          <a:ea typeface="Inria Sans Light"/>
                          <a:cs typeface="Inria Sans Light"/>
                          <a:sym typeface="Inria Sans Light"/>
                        </a:rPr>
                        <a:t>0.008</a:t>
                      </a:r>
                      <a:endParaRPr sz="1800" b="0" dirty="0">
                        <a:solidFill>
                          <a:schemeClr val="tx1"/>
                        </a:solidFill>
                        <a:latin typeface="Inria Sans" panose="020B0604020202020204" charset="0"/>
                        <a:ea typeface="Inria Sans Light"/>
                        <a:cs typeface="Inria Sans Light"/>
                        <a:sym typeface="Inria Sans Light"/>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sz="1800" b="0" dirty="0">
                          <a:solidFill>
                            <a:schemeClr val="dk1"/>
                          </a:solidFill>
                          <a:latin typeface="Inria Sans"/>
                          <a:ea typeface="Inria Sans"/>
                          <a:cs typeface="Inria Sans"/>
                          <a:sym typeface="Inria Sans"/>
                        </a:rPr>
                        <a:t>0.007</a:t>
                      </a:r>
                      <a:endParaRPr sz="18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sz="1800" b="0" dirty="0">
                          <a:solidFill>
                            <a:schemeClr val="dk1"/>
                          </a:solidFill>
                          <a:latin typeface="Inria Sans"/>
                          <a:ea typeface="Inria Sans"/>
                          <a:cs typeface="Inria Sans"/>
                          <a:sym typeface="Inria Sans"/>
                        </a:rPr>
                        <a:t>0.661</a:t>
                      </a:r>
                      <a:endParaRPr sz="18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sz="1800" b="0" dirty="0">
                          <a:solidFill>
                            <a:schemeClr val="dk1"/>
                          </a:solidFill>
                          <a:latin typeface="Inria Sans"/>
                          <a:ea typeface="Inria Sans"/>
                          <a:cs typeface="Inria Sans"/>
                          <a:sym typeface="Inria Sans"/>
                        </a:rPr>
                        <a:t>0.035</a:t>
                      </a:r>
                      <a:endParaRPr sz="18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extLst>
                  <a:ext uri="{0D108BD9-81ED-4DB2-BD59-A6C34878D82A}">
                    <a16:rowId xmlns:a16="http://schemas.microsoft.com/office/drawing/2014/main" val="10001"/>
                  </a:ext>
                </a:extLst>
              </a:tr>
              <a:tr h="329225">
                <a:tc>
                  <a:txBody>
                    <a:bodyPr/>
                    <a:lstStyle/>
                    <a:p>
                      <a:pPr marL="0" lvl="0" indent="0" algn="l" rtl="0">
                        <a:spcBef>
                          <a:spcPts val="0"/>
                        </a:spcBef>
                        <a:spcAft>
                          <a:spcPts val="0"/>
                        </a:spcAft>
                        <a:buNone/>
                      </a:pPr>
                      <a:r>
                        <a:rPr lang="en" sz="1600" b="0" dirty="0">
                          <a:solidFill>
                            <a:schemeClr val="accent4"/>
                          </a:solidFill>
                          <a:latin typeface="Inria Sans Light"/>
                          <a:ea typeface="Inria Sans Light"/>
                          <a:cs typeface="Inria Sans Light"/>
                          <a:sym typeface="Inria Sans Light"/>
                        </a:rPr>
                        <a:t>Tag</a:t>
                      </a:r>
                      <a:endParaRPr sz="1600" b="0"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l" rtl="0">
                        <a:spcBef>
                          <a:spcPts val="0"/>
                        </a:spcBef>
                        <a:spcAft>
                          <a:spcPts val="0"/>
                        </a:spcAft>
                        <a:buNone/>
                      </a:pPr>
                      <a:r>
                        <a:rPr lang="nb-NO" sz="1400" i="1">
                          <a:solidFill>
                            <a:schemeClr val="tx1"/>
                          </a:solidFill>
                          <a:latin typeface="Inria Sans Light"/>
                          <a:ea typeface="Inria Sans Light"/>
                          <a:cs typeface="Inria Sans Light"/>
                          <a:sym typeface="Inria Sans Light"/>
                        </a:rPr>
                        <a:t>manual</a:t>
                      </a:r>
                      <a:endParaRPr lang="nb-NO" sz="1400" i="1" dirty="0">
                        <a:solidFill>
                          <a:schemeClr val="tx1"/>
                        </a:solidFill>
                        <a:latin typeface="Inria Sans Light"/>
                        <a:ea typeface="Inria Sans Light"/>
                        <a:cs typeface="Inria Sans Light"/>
                        <a:sym typeface="Inria Sans Light"/>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sz="1800" b="0" dirty="0">
                          <a:solidFill>
                            <a:schemeClr val="tx1"/>
                          </a:solidFill>
                          <a:latin typeface="Inria Sans" panose="020B0604020202020204" charset="0"/>
                          <a:ea typeface="Inria Sans Light"/>
                          <a:cs typeface="Inria Sans Light"/>
                          <a:sym typeface="Inria Sans Light"/>
                        </a:rPr>
                        <a:t>0.053</a:t>
                      </a:r>
                      <a:endParaRPr sz="1800" b="0" dirty="0">
                        <a:solidFill>
                          <a:schemeClr val="tx1"/>
                        </a:solidFill>
                        <a:latin typeface="Inria Sans" panose="020B0604020202020204" charset="0"/>
                        <a:ea typeface="Inria Sans Light"/>
                        <a:cs typeface="Inria Sans Light"/>
                        <a:sym typeface="Inria Sans Light"/>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sz="1800" b="0" dirty="0">
                          <a:solidFill>
                            <a:schemeClr val="dk1"/>
                          </a:solidFill>
                          <a:latin typeface="Inria Sans"/>
                          <a:ea typeface="Inria Sans"/>
                          <a:cs typeface="Inria Sans"/>
                          <a:sym typeface="Inria Sans"/>
                        </a:rPr>
                        <a:t>0.068</a:t>
                      </a:r>
                      <a:endParaRPr sz="18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sz="1800" b="0" dirty="0">
                          <a:solidFill>
                            <a:schemeClr val="dk1"/>
                          </a:solidFill>
                          <a:latin typeface="Inria Sans"/>
                          <a:ea typeface="Inria Sans"/>
                          <a:cs typeface="Inria Sans"/>
                          <a:sym typeface="Inria Sans"/>
                        </a:rPr>
                        <a:t>0.721</a:t>
                      </a:r>
                      <a:endParaRPr sz="18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sz="1800" b="0" dirty="0">
                          <a:solidFill>
                            <a:schemeClr val="dk1"/>
                          </a:solidFill>
                          <a:latin typeface="Inria Sans"/>
                          <a:ea typeface="Inria Sans"/>
                          <a:cs typeface="Inria Sans"/>
                          <a:sym typeface="Inria Sans"/>
                        </a:rPr>
                        <a:t>0.147</a:t>
                      </a:r>
                      <a:endParaRPr sz="18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extLst>
                  <a:ext uri="{0D108BD9-81ED-4DB2-BD59-A6C34878D82A}">
                    <a16:rowId xmlns:a16="http://schemas.microsoft.com/office/drawing/2014/main" val="10002"/>
                  </a:ext>
                </a:extLst>
              </a:tr>
              <a:tr h="251455">
                <a:tc>
                  <a:txBody>
                    <a:bodyPr/>
                    <a:lstStyle/>
                    <a:p>
                      <a:pPr marL="0" lvl="0" indent="0" algn="l" rtl="0">
                        <a:spcBef>
                          <a:spcPts val="0"/>
                        </a:spcBef>
                        <a:spcAft>
                          <a:spcPts val="0"/>
                        </a:spcAft>
                        <a:buNone/>
                      </a:pPr>
                      <a:r>
                        <a:rPr lang="nb-NO" sz="1600" b="0" dirty="0" err="1">
                          <a:solidFill>
                            <a:schemeClr val="accent4"/>
                          </a:solidFill>
                          <a:latin typeface="Inria Sans Light"/>
                          <a:ea typeface="Inria Sans Light"/>
                          <a:cs typeface="Inria Sans Light"/>
                          <a:sym typeface="Inria Sans Light"/>
                        </a:rPr>
                        <a:t>DeepCineProp</a:t>
                      </a:r>
                      <a:r>
                        <a:rPr lang="nb-NO" sz="1600" b="0" dirty="0">
                          <a:solidFill>
                            <a:schemeClr val="accent4"/>
                          </a:solidFill>
                          <a:latin typeface="Inria Sans Light"/>
                          <a:ea typeface="Inria Sans Light"/>
                          <a:cs typeface="Inria Sans Light"/>
                          <a:sym typeface="Inria Sans Light"/>
                        </a:rPr>
                        <a:t>-c</a:t>
                      </a:r>
                      <a:endParaRPr sz="1600" b="0"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lgn="ctr">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l" rtl="0">
                        <a:spcBef>
                          <a:spcPts val="0"/>
                        </a:spcBef>
                        <a:spcAft>
                          <a:spcPts val="0"/>
                        </a:spcAft>
                        <a:buNone/>
                      </a:pPr>
                      <a:r>
                        <a:rPr lang="nb-NO" sz="1400" i="1" dirty="0" err="1">
                          <a:solidFill>
                            <a:schemeClr val="tx1"/>
                          </a:solidFill>
                          <a:latin typeface="Inria Sans Light"/>
                          <a:ea typeface="Inria Sans Light"/>
                          <a:cs typeface="Inria Sans Light"/>
                          <a:sym typeface="Inria Sans Light"/>
                        </a:rPr>
                        <a:t>automatic</a:t>
                      </a:r>
                      <a:endParaRPr lang="nb-NO" sz="1400" i="1" dirty="0">
                        <a:solidFill>
                          <a:schemeClr val="tx1"/>
                        </a:solidFill>
                        <a:latin typeface="Inria Sans Light"/>
                        <a:ea typeface="Inria Sans Light"/>
                        <a:cs typeface="Inria Sans Light"/>
                        <a:sym typeface="Inria Sans Light"/>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sz="1800" b="0" dirty="0">
                          <a:solidFill>
                            <a:schemeClr val="tx1"/>
                          </a:solidFill>
                          <a:latin typeface="Inria Sans" panose="020B0604020202020204" charset="0"/>
                          <a:ea typeface="Inria Sans Light"/>
                          <a:cs typeface="Inria Sans Light"/>
                          <a:sym typeface="Inria Sans Light"/>
                        </a:rPr>
                        <a:t>0.116</a:t>
                      </a:r>
                      <a:endParaRPr sz="1800" b="0" dirty="0">
                        <a:solidFill>
                          <a:schemeClr val="tx1"/>
                        </a:solidFill>
                        <a:latin typeface="Inria Sans" panose="020B0604020202020204" charset="0"/>
                        <a:ea typeface="Inria Sans Light"/>
                        <a:cs typeface="Inria Sans Light"/>
                        <a:sym typeface="Inria Sans Light"/>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sz="1800" b="0" dirty="0">
                          <a:solidFill>
                            <a:schemeClr val="dk1"/>
                          </a:solidFill>
                          <a:latin typeface="Inria Sans"/>
                          <a:ea typeface="Inria Sans"/>
                          <a:cs typeface="Inria Sans"/>
                          <a:sym typeface="Inria Sans"/>
                        </a:rPr>
                        <a:t>0.123</a:t>
                      </a:r>
                      <a:endParaRPr sz="18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sz="1800" b="0" dirty="0">
                          <a:solidFill>
                            <a:schemeClr val="dk1"/>
                          </a:solidFill>
                          <a:latin typeface="Inria Sans"/>
                          <a:ea typeface="Inria Sans"/>
                          <a:cs typeface="Inria Sans"/>
                          <a:sym typeface="Inria Sans"/>
                        </a:rPr>
                        <a:t>0.885</a:t>
                      </a:r>
                      <a:endParaRPr sz="18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sz="1800" b="0" dirty="0">
                          <a:solidFill>
                            <a:schemeClr val="dk1"/>
                          </a:solidFill>
                          <a:latin typeface="Inria Sans"/>
                          <a:ea typeface="Inria Sans"/>
                          <a:cs typeface="Inria Sans"/>
                          <a:sym typeface="Inria Sans"/>
                        </a:rPr>
                        <a:t>0.270</a:t>
                      </a:r>
                      <a:endParaRPr sz="18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lgn="ctr">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extLst>
                  <a:ext uri="{0D108BD9-81ED-4DB2-BD59-A6C34878D82A}">
                    <a16:rowId xmlns:a16="http://schemas.microsoft.com/office/drawing/2014/main" val="1902966972"/>
                  </a:ext>
                </a:extLst>
              </a:tr>
              <a:tr h="2514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1600" b="0" dirty="0" err="1">
                          <a:solidFill>
                            <a:schemeClr val="accent4"/>
                          </a:solidFill>
                          <a:latin typeface="Inria Sans Light"/>
                          <a:ea typeface="Inria Sans Light"/>
                          <a:cs typeface="Inria Sans Light"/>
                          <a:sym typeface="Inria Sans Light"/>
                        </a:rPr>
                        <a:t>DeepCineProp</a:t>
                      </a:r>
                      <a:r>
                        <a:rPr lang="nb-NO" sz="1600" b="0" dirty="0">
                          <a:solidFill>
                            <a:schemeClr val="accent4"/>
                          </a:solidFill>
                          <a:latin typeface="Inria Sans Light"/>
                          <a:ea typeface="Inria Sans Light"/>
                          <a:cs typeface="Inria Sans Light"/>
                          <a:sym typeface="Inria Sans Light"/>
                        </a:rPr>
                        <a:t>-f</a:t>
                      </a:r>
                    </a:p>
                  </a:txBody>
                  <a:tcPr marL="91425" marR="91425" marT="68575" marB="68575" anchor="ctr">
                    <a:lnL w="38100" cap="flat" cmpd="sng" algn="ctr">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1400" i="1" dirty="0" err="1">
                          <a:solidFill>
                            <a:schemeClr val="tx1"/>
                          </a:solidFill>
                          <a:latin typeface="Inria Sans Light"/>
                          <a:ea typeface="Inria Sans Light"/>
                          <a:cs typeface="Inria Sans Light"/>
                          <a:sym typeface="Inria Sans Light"/>
                        </a:rPr>
                        <a:t>automatic</a:t>
                      </a:r>
                      <a:endParaRPr lang="nb-NO" sz="1400" i="1" dirty="0">
                        <a:solidFill>
                          <a:schemeClr val="tx1"/>
                        </a:solidFill>
                        <a:latin typeface="Inria Sans Light"/>
                        <a:ea typeface="Inria Sans Light"/>
                        <a:cs typeface="Inria Sans Light"/>
                        <a:sym typeface="Inria Sans Light"/>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sz="1800" b="0" dirty="0">
                          <a:solidFill>
                            <a:schemeClr val="tx1"/>
                          </a:solidFill>
                          <a:latin typeface="Inria Sans" panose="020B0604020202020204" charset="0"/>
                          <a:ea typeface="Inria Sans Light"/>
                          <a:cs typeface="Inria Sans Light"/>
                          <a:sym typeface="Inria Sans Light"/>
                        </a:rPr>
                        <a:t>0.122</a:t>
                      </a:r>
                      <a:endParaRPr sz="1800" b="0" dirty="0">
                        <a:solidFill>
                          <a:schemeClr val="tx1"/>
                        </a:solidFill>
                        <a:latin typeface="Inria Sans" panose="020B0604020202020204" charset="0"/>
                        <a:ea typeface="Inria Sans Light"/>
                        <a:cs typeface="Inria Sans Light"/>
                        <a:sym typeface="Inria Sans Light"/>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sz="1800" b="0" dirty="0">
                          <a:solidFill>
                            <a:schemeClr val="dk1"/>
                          </a:solidFill>
                          <a:latin typeface="Inria Sans"/>
                          <a:ea typeface="Inria Sans"/>
                          <a:cs typeface="Inria Sans"/>
                          <a:sym typeface="Inria Sans"/>
                        </a:rPr>
                        <a:t>0.123</a:t>
                      </a:r>
                      <a:endParaRPr sz="18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sz="1800" b="0" dirty="0">
                          <a:solidFill>
                            <a:schemeClr val="dk1"/>
                          </a:solidFill>
                          <a:latin typeface="Inria Sans"/>
                          <a:ea typeface="Inria Sans"/>
                          <a:cs typeface="Inria Sans"/>
                          <a:sym typeface="Inria Sans"/>
                        </a:rPr>
                        <a:t>0.890</a:t>
                      </a:r>
                      <a:endParaRPr sz="18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sz="1800" b="0" dirty="0">
                          <a:solidFill>
                            <a:schemeClr val="dk1"/>
                          </a:solidFill>
                          <a:latin typeface="Inria Sans"/>
                          <a:ea typeface="Inria Sans"/>
                          <a:cs typeface="Inria Sans"/>
                          <a:sym typeface="Inria Sans"/>
                        </a:rPr>
                        <a:t>0.282</a:t>
                      </a:r>
                      <a:endParaRPr sz="18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lgn="ctr">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32000"/>
                      </a:srgbClr>
                    </a:solidFill>
                  </a:tcPr>
                </a:tc>
                <a:extLst>
                  <a:ext uri="{0D108BD9-81ED-4DB2-BD59-A6C34878D82A}">
                    <a16:rowId xmlns:a16="http://schemas.microsoft.com/office/drawing/2014/main" val="444155802"/>
                  </a:ext>
                </a:extLst>
              </a:tr>
              <a:tr h="658450">
                <a:tc>
                  <a:txBody>
                    <a:bodyPr/>
                    <a:lstStyle/>
                    <a:p>
                      <a:pPr marL="0" lvl="0" indent="0" algn="l" rtl="0">
                        <a:spcBef>
                          <a:spcPts val="0"/>
                        </a:spcBef>
                        <a:spcAft>
                          <a:spcPts val="0"/>
                        </a:spcAft>
                        <a:buNone/>
                      </a:pPr>
                      <a:r>
                        <a:rPr lang="nb-NO" sz="1600" b="0" dirty="0" err="1">
                          <a:solidFill>
                            <a:schemeClr val="accent4"/>
                          </a:solidFill>
                          <a:latin typeface="Inria Sans Light"/>
                          <a:ea typeface="Inria Sans Light"/>
                          <a:cs typeface="Inria Sans Light"/>
                          <a:sym typeface="Inria Sans Light"/>
                        </a:rPr>
                        <a:t>CineSub</a:t>
                      </a:r>
                      <a:endParaRPr sz="1600" b="0"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32000"/>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1400" i="1" dirty="0" err="1">
                          <a:solidFill>
                            <a:schemeClr val="tx1"/>
                          </a:solidFill>
                          <a:latin typeface="Inria Sans Light"/>
                          <a:ea typeface="Inria Sans Light"/>
                          <a:cs typeface="Inria Sans Light"/>
                          <a:sym typeface="Inria Sans Light"/>
                        </a:rPr>
                        <a:t>automatic</a:t>
                      </a:r>
                      <a:endParaRPr lang="nb-NO" sz="1400" i="1" dirty="0">
                        <a:solidFill>
                          <a:schemeClr val="tx1"/>
                        </a:solidFill>
                        <a:latin typeface="Inria Sans Light"/>
                        <a:ea typeface="Inria Sans Light"/>
                        <a:cs typeface="Inria Sans Light"/>
                        <a:sym typeface="Inria Sans Light"/>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nb-NO" sz="1800" b="1" dirty="0">
                          <a:solidFill>
                            <a:schemeClr val="tx1"/>
                          </a:solidFill>
                          <a:latin typeface="Inria Sans" panose="020B0604020202020204" charset="0"/>
                          <a:ea typeface="Inria Sans Light"/>
                          <a:cs typeface="Inria Sans Light"/>
                          <a:sym typeface="Inria Sans Light"/>
                        </a:rPr>
                        <a:t>0.177</a:t>
                      </a:r>
                      <a:endParaRPr sz="1800" b="1" dirty="0">
                        <a:solidFill>
                          <a:schemeClr val="tx1"/>
                        </a:solidFill>
                        <a:latin typeface="Inria Sans" panose="020B0604020202020204" charset="0"/>
                        <a:ea typeface="Inria Sans Light"/>
                        <a:cs typeface="Inria Sans Light"/>
                        <a:sym typeface="Inria Sans Light"/>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sz="1800" b="1" dirty="0">
                          <a:solidFill>
                            <a:schemeClr val="dk1"/>
                          </a:solidFill>
                          <a:latin typeface="Inria Sans"/>
                          <a:ea typeface="Inria Sans"/>
                          <a:cs typeface="Inria Sans"/>
                          <a:sym typeface="Inria Sans"/>
                        </a:rPr>
                        <a:t>0.172</a:t>
                      </a:r>
                      <a:endParaRPr sz="18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sz="1800" b="1" dirty="0">
                          <a:solidFill>
                            <a:schemeClr val="dk1"/>
                          </a:solidFill>
                          <a:latin typeface="Inria Sans"/>
                          <a:ea typeface="Inria Sans"/>
                          <a:cs typeface="Inria Sans"/>
                          <a:sym typeface="Inria Sans"/>
                        </a:rPr>
                        <a:t>0.962</a:t>
                      </a:r>
                      <a:endParaRPr sz="18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32000"/>
                      </a:srgbClr>
                    </a:solidFill>
                  </a:tcPr>
                </a:tc>
                <a:tc>
                  <a:txBody>
                    <a:bodyPr/>
                    <a:lstStyle/>
                    <a:p>
                      <a:pPr marL="0" lvl="0" indent="0" algn="ctr" rtl="0">
                        <a:spcBef>
                          <a:spcPts val="0"/>
                        </a:spcBef>
                        <a:spcAft>
                          <a:spcPts val="0"/>
                        </a:spcAft>
                        <a:buNone/>
                      </a:pPr>
                      <a:r>
                        <a:rPr lang="en" sz="1800" b="1" dirty="0">
                          <a:solidFill>
                            <a:schemeClr val="dk1"/>
                          </a:solidFill>
                          <a:latin typeface="Inria Sans"/>
                          <a:ea typeface="Inria Sans"/>
                          <a:cs typeface="Inria Sans"/>
                          <a:sym typeface="Inria Sans"/>
                        </a:rPr>
                        <a:t>0.381</a:t>
                      </a:r>
                      <a:endParaRPr sz="18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32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90914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2E2E2DB-6583-49D3-8A65-BB693D4EA3BB}"/>
              </a:ext>
            </a:extLst>
          </p:cNvPr>
          <p:cNvSpPr>
            <a:spLocks noGrp="1"/>
          </p:cNvSpPr>
          <p:nvPr>
            <p:ph type="title"/>
          </p:nvPr>
        </p:nvSpPr>
        <p:spPr/>
        <p:txBody>
          <a:bodyPr/>
          <a:lstStyle/>
          <a:p>
            <a:r>
              <a:rPr lang="en-US" dirty="0"/>
              <a:t>Recommendation Quality – User Study</a:t>
            </a:r>
          </a:p>
        </p:txBody>
      </p:sp>
      <p:sp>
        <p:nvSpPr>
          <p:cNvPr id="7" name="Plassholder for tekst 6">
            <a:extLst>
              <a:ext uri="{FF2B5EF4-FFF2-40B4-BE49-F238E27FC236}">
                <a16:creationId xmlns:a16="http://schemas.microsoft.com/office/drawing/2014/main" id="{7D424FB5-FF6C-43F7-B9DC-EBFBCE314D59}"/>
              </a:ext>
            </a:extLst>
          </p:cNvPr>
          <p:cNvSpPr>
            <a:spLocks noGrp="1"/>
          </p:cNvSpPr>
          <p:nvPr>
            <p:ph type="body" idx="1"/>
          </p:nvPr>
        </p:nvSpPr>
        <p:spPr>
          <a:xfrm>
            <a:off x="1207850" y="1430148"/>
            <a:ext cx="6066407" cy="3033900"/>
          </a:xfrm>
        </p:spPr>
        <p:txBody>
          <a:bodyPr/>
          <a:lstStyle/>
          <a:p>
            <a:pPr marL="114300" indent="0" algn="ctr">
              <a:buNone/>
            </a:pPr>
            <a:r>
              <a:rPr lang="en-US" dirty="0" err="1"/>
              <a:t>DeepCineProp</a:t>
            </a:r>
            <a:r>
              <a:rPr lang="en-US" dirty="0"/>
              <a:t> (visual)   vs. 	Tag</a:t>
            </a:r>
          </a:p>
        </p:txBody>
      </p:sp>
      <p:sp>
        <p:nvSpPr>
          <p:cNvPr id="4" name="Plassholder for lysbildenummer 3">
            <a:extLst>
              <a:ext uri="{FF2B5EF4-FFF2-40B4-BE49-F238E27FC236}">
                <a16:creationId xmlns:a16="http://schemas.microsoft.com/office/drawing/2014/main" id="{F57A5B8F-3DAF-409B-851B-F2ADC5F361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6" name="Bilde 5">
            <a:extLst>
              <a:ext uri="{FF2B5EF4-FFF2-40B4-BE49-F238E27FC236}">
                <a16:creationId xmlns:a16="http://schemas.microsoft.com/office/drawing/2014/main" id="{BE703E15-E0F0-4CD2-BB5F-0B6332A9D87C}"/>
              </a:ext>
            </a:extLst>
          </p:cNvPr>
          <p:cNvPicPr>
            <a:picLocks noChangeAspect="1"/>
          </p:cNvPicPr>
          <p:nvPr/>
        </p:nvPicPr>
        <p:blipFill>
          <a:blip r:embed="rId3"/>
          <a:stretch>
            <a:fillRect/>
          </a:stretch>
        </p:blipFill>
        <p:spPr>
          <a:xfrm>
            <a:off x="1334069" y="1911596"/>
            <a:ext cx="5940188" cy="3079504"/>
          </a:xfrm>
          <a:prstGeom prst="rect">
            <a:avLst/>
          </a:prstGeom>
          <a:ln w="25400">
            <a:solidFill>
              <a:schemeClr val="accent4"/>
            </a:solidFill>
          </a:ln>
        </p:spPr>
      </p:pic>
    </p:spTree>
    <p:extLst>
      <p:ext uri="{BB962C8B-B14F-4D97-AF65-F5344CB8AC3E}">
        <p14:creationId xmlns:p14="http://schemas.microsoft.com/office/powerpoint/2010/main" val="293448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Background</a:t>
            </a:r>
            <a:endParaRPr dirty="0"/>
          </a:p>
        </p:txBody>
      </p:sp>
      <p:sp>
        <p:nvSpPr>
          <p:cNvPr id="229" name="Google Shape;229;p15"/>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dirty="0"/>
              <a:t>Research context, problem, and proposed solution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8332E1E2-1C58-4D85-86DE-9A11ED77B7A6}"/>
              </a:ext>
            </a:extLst>
          </p:cNvPr>
          <p:cNvPicPr>
            <a:picLocks noChangeAspect="1"/>
          </p:cNvPicPr>
          <p:nvPr/>
        </p:nvPicPr>
        <p:blipFill>
          <a:blip r:embed="rId3"/>
          <a:stretch>
            <a:fillRect/>
          </a:stretch>
        </p:blipFill>
        <p:spPr>
          <a:xfrm>
            <a:off x="1354542" y="1901599"/>
            <a:ext cx="5940188" cy="3089502"/>
          </a:xfrm>
          <a:prstGeom prst="rect">
            <a:avLst/>
          </a:prstGeom>
          <a:ln w="25400">
            <a:solidFill>
              <a:schemeClr val="accent4"/>
            </a:solidFill>
          </a:ln>
        </p:spPr>
      </p:pic>
      <p:sp>
        <p:nvSpPr>
          <p:cNvPr id="2" name="Tittel 1">
            <a:extLst>
              <a:ext uri="{FF2B5EF4-FFF2-40B4-BE49-F238E27FC236}">
                <a16:creationId xmlns:a16="http://schemas.microsoft.com/office/drawing/2014/main" id="{C2E2E2DB-6583-49D3-8A65-BB693D4EA3BB}"/>
              </a:ext>
            </a:extLst>
          </p:cNvPr>
          <p:cNvSpPr>
            <a:spLocks noGrp="1"/>
          </p:cNvSpPr>
          <p:nvPr>
            <p:ph type="title"/>
          </p:nvPr>
        </p:nvSpPr>
        <p:spPr/>
        <p:txBody>
          <a:bodyPr/>
          <a:lstStyle/>
          <a:p>
            <a:r>
              <a:rPr lang="en-US" dirty="0"/>
              <a:t>Recommendation Quality – User Study</a:t>
            </a:r>
          </a:p>
        </p:txBody>
      </p:sp>
      <p:sp>
        <p:nvSpPr>
          <p:cNvPr id="7" name="Plassholder for tekst 6">
            <a:extLst>
              <a:ext uri="{FF2B5EF4-FFF2-40B4-BE49-F238E27FC236}">
                <a16:creationId xmlns:a16="http://schemas.microsoft.com/office/drawing/2014/main" id="{7D424FB5-FF6C-43F7-B9DC-EBFBCE314D59}"/>
              </a:ext>
            </a:extLst>
          </p:cNvPr>
          <p:cNvSpPr>
            <a:spLocks noGrp="1"/>
          </p:cNvSpPr>
          <p:nvPr>
            <p:ph type="body" idx="1"/>
          </p:nvPr>
        </p:nvSpPr>
        <p:spPr>
          <a:xfrm>
            <a:off x="1207850" y="1430148"/>
            <a:ext cx="6126400" cy="3033900"/>
          </a:xfrm>
        </p:spPr>
        <p:txBody>
          <a:bodyPr/>
          <a:lstStyle/>
          <a:p>
            <a:pPr marL="114300" indent="0" algn="ctr">
              <a:buNone/>
            </a:pPr>
            <a:r>
              <a:rPr lang="en-US" dirty="0" err="1"/>
              <a:t>DeepCineProp</a:t>
            </a:r>
            <a:r>
              <a:rPr lang="en-US" dirty="0"/>
              <a:t> (visual)  vs. 	</a:t>
            </a:r>
            <a:r>
              <a:rPr lang="en-US" dirty="0" err="1"/>
              <a:t>CineSub</a:t>
            </a:r>
            <a:r>
              <a:rPr lang="en-US" dirty="0"/>
              <a:t> (subtitles)</a:t>
            </a:r>
          </a:p>
        </p:txBody>
      </p:sp>
      <p:sp>
        <p:nvSpPr>
          <p:cNvPr id="4" name="Plassholder for lysbildenummer 3">
            <a:extLst>
              <a:ext uri="{FF2B5EF4-FFF2-40B4-BE49-F238E27FC236}">
                <a16:creationId xmlns:a16="http://schemas.microsoft.com/office/drawing/2014/main" id="{F57A5B8F-3DAF-409B-851B-F2ADC5F361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4179343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EC3D39E1-3748-4751-8455-3F5548176D8B}"/>
              </a:ext>
            </a:extLst>
          </p:cNvPr>
          <p:cNvPicPr>
            <a:picLocks noChangeAspect="1"/>
          </p:cNvPicPr>
          <p:nvPr/>
        </p:nvPicPr>
        <p:blipFill>
          <a:blip r:embed="rId3"/>
          <a:stretch>
            <a:fillRect/>
          </a:stretch>
        </p:blipFill>
        <p:spPr>
          <a:xfrm>
            <a:off x="1354541" y="1901598"/>
            <a:ext cx="5940188" cy="3062295"/>
          </a:xfrm>
          <a:prstGeom prst="rect">
            <a:avLst/>
          </a:prstGeom>
          <a:ln w="25400">
            <a:solidFill>
              <a:schemeClr val="accent4"/>
            </a:solidFill>
          </a:ln>
        </p:spPr>
      </p:pic>
      <p:sp>
        <p:nvSpPr>
          <p:cNvPr id="2" name="Tittel 1">
            <a:extLst>
              <a:ext uri="{FF2B5EF4-FFF2-40B4-BE49-F238E27FC236}">
                <a16:creationId xmlns:a16="http://schemas.microsoft.com/office/drawing/2014/main" id="{C2E2E2DB-6583-49D3-8A65-BB693D4EA3BB}"/>
              </a:ext>
            </a:extLst>
          </p:cNvPr>
          <p:cNvSpPr>
            <a:spLocks noGrp="1"/>
          </p:cNvSpPr>
          <p:nvPr>
            <p:ph type="title"/>
          </p:nvPr>
        </p:nvSpPr>
        <p:spPr/>
        <p:txBody>
          <a:bodyPr/>
          <a:lstStyle/>
          <a:p>
            <a:r>
              <a:rPr lang="en-US" dirty="0"/>
              <a:t>Recommendation Quality – User Study</a:t>
            </a:r>
          </a:p>
        </p:txBody>
      </p:sp>
      <p:sp>
        <p:nvSpPr>
          <p:cNvPr id="7" name="Plassholder for tekst 6">
            <a:extLst>
              <a:ext uri="{FF2B5EF4-FFF2-40B4-BE49-F238E27FC236}">
                <a16:creationId xmlns:a16="http://schemas.microsoft.com/office/drawing/2014/main" id="{7D424FB5-FF6C-43F7-B9DC-EBFBCE314D59}"/>
              </a:ext>
            </a:extLst>
          </p:cNvPr>
          <p:cNvSpPr>
            <a:spLocks noGrp="1"/>
          </p:cNvSpPr>
          <p:nvPr>
            <p:ph type="body" idx="1"/>
          </p:nvPr>
        </p:nvSpPr>
        <p:spPr>
          <a:xfrm>
            <a:off x="1207850" y="1430148"/>
            <a:ext cx="6121638" cy="3033900"/>
          </a:xfrm>
        </p:spPr>
        <p:txBody>
          <a:bodyPr/>
          <a:lstStyle/>
          <a:p>
            <a:pPr marL="114300" indent="0" algn="ctr">
              <a:buNone/>
            </a:pPr>
            <a:r>
              <a:rPr lang="en-US" dirty="0" err="1"/>
              <a:t>CineSub</a:t>
            </a:r>
            <a:r>
              <a:rPr lang="en-US" dirty="0"/>
              <a:t> (subtitles)	vs.   Tag</a:t>
            </a:r>
          </a:p>
        </p:txBody>
      </p:sp>
      <p:sp>
        <p:nvSpPr>
          <p:cNvPr id="4" name="Plassholder for lysbildenummer 3">
            <a:extLst>
              <a:ext uri="{FF2B5EF4-FFF2-40B4-BE49-F238E27FC236}">
                <a16:creationId xmlns:a16="http://schemas.microsoft.com/office/drawing/2014/main" id="{F57A5B8F-3DAF-409B-851B-F2ADC5F361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264146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1CC91486-1966-437B-9294-76709EDDF066}"/>
              </a:ext>
            </a:extLst>
          </p:cNvPr>
          <p:cNvPicPr>
            <a:picLocks noChangeAspect="1"/>
          </p:cNvPicPr>
          <p:nvPr/>
        </p:nvPicPr>
        <p:blipFill>
          <a:blip r:embed="rId3"/>
          <a:stretch>
            <a:fillRect/>
          </a:stretch>
        </p:blipFill>
        <p:spPr>
          <a:xfrm>
            <a:off x="494100" y="1189490"/>
            <a:ext cx="5067299" cy="3635925"/>
          </a:xfrm>
          <a:prstGeom prst="rect">
            <a:avLst/>
          </a:prstGeom>
          <a:ln w="25400">
            <a:solidFill>
              <a:schemeClr val="accent4"/>
            </a:solidFill>
          </a:ln>
        </p:spPr>
      </p:pic>
      <p:sp>
        <p:nvSpPr>
          <p:cNvPr id="4" name="Plassholder for lysbildenummer 3">
            <a:extLst>
              <a:ext uri="{FF2B5EF4-FFF2-40B4-BE49-F238E27FC236}">
                <a16:creationId xmlns:a16="http://schemas.microsoft.com/office/drawing/2014/main" id="{ACBDC317-00BC-431B-9359-CE175B125C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sp>
        <p:nvSpPr>
          <p:cNvPr id="2" name="Tittel 1">
            <a:extLst>
              <a:ext uri="{FF2B5EF4-FFF2-40B4-BE49-F238E27FC236}">
                <a16:creationId xmlns:a16="http://schemas.microsoft.com/office/drawing/2014/main" id="{DB553B27-CC28-4C38-932D-56DA34701DAE}"/>
              </a:ext>
            </a:extLst>
          </p:cNvPr>
          <p:cNvSpPr>
            <a:spLocks noGrp="1"/>
          </p:cNvSpPr>
          <p:nvPr>
            <p:ph type="title" idx="4294967295"/>
          </p:nvPr>
        </p:nvSpPr>
        <p:spPr>
          <a:xfrm>
            <a:off x="479056" y="669376"/>
            <a:ext cx="6765309" cy="369332"/>
          </a:xfrm>
        </p:spPr>
        <p:txBody>
          <a:bodyPr/>
          <a:lstStyle/>
          <a:p>
            <a:r>
              <a:rPr lang="en-US" dirty="0"/>
              <a:t>Recommendation Quality – User Study</a:t>
            </a:r>
          </a:p>
        </p:txBody>
      </p:sp>
      <p:cxnSp>
        <p:nvCxnSpPr>
          <p:cNvPr id="12" name="Kobling: vinkel 11">
            <a:extLst>
              <a:ext uri="{FF2B5EF4-FFF2-40B4-BE49-F238E27FC236}">
                <a16:creationId xmlns:a16="http://schemas.microsoft.com/office/drawing/2014/main" id="{10500B73-BDFD-4A15-BE3C-AF3171687C41}"/>
              </a:ext>
            </a:extLst>
          </p:cNvPr>
          <p:cNvCxnSpPr>
            <a:cxnSpLocks/>
            <a:endCxn id="14" idx="1"/>
          </p:cNvCxnSpPr>
          <p:nvPr/>
        </p:nvCxnSpPr>
        <p:spPr>
          <a:xfrm flipV="1">
            <a:off x="3341267" y="1346793"/>
            <a:ext cx="2526113" cy="981221"/>
          </a:xfrm>
          <a:prstGeom prst="bentConnector3">
            <a:avLst>
              <a:gd name="adj1"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kstSylinder 13">
            <a:extLst>
              <a:ext uri="{FF2B5EF4-FFF2-40B4-BE49-F238E27FC236}">
                <a16:creationId xmlns:a16="http://schemas.microsoft.com/office/drawing/2014/main" id="{9E831EC0-6A26-463C-886F-AE34AABC839C}"/>
              </a:ext>
            </a:extLst>
          </p:cNvPr>
          <p:cNvSpPr txBox="1"/>
          <p:nvPr/>
        </p:nvSpPr>
        <p:spPr>
          <a:xfrm>
            <a:off x="5867380" y="1162127"/>
            <a:ext cx="2947987" cy="369332"/>
          </a:xfrm>
          <a:prstGeom prst="rect">
            <a:avLst/>
          </a:prstGeom>
          <a:noFill/>
        </p:spPr>
        <p:txBody>
          <a:bodyPr wrap="square" rtlCol="0">
            <a:spAutoFit/>
          </a:bodyPr>
          <a:lstStyle/>
          <a:p>
            <a:r>
              <a:rPr lang="en-US" sz="1800" dirty="0">
                <a:solidFill>
                  <a:schemeClr val="tx1"/>
                </a:solidFill>
                <a:latin typeface="Inria Sans Light" panose="020B0604020202020204" charset="0"/>
              </a:rPr>
              <a:t>Introverted, conscientious</a:t>
            </a:r>
          </a:p>
        </p:txBody>
      </p:sp>
      <p:cxnSp>
        <p:nvCxnSpPr>
          <p:cNvPr id="19" name="Kobling: vinkel 18">
            <a:extLst>
              <a:ext uri="{FF2B5EF4-FFF2-40B4-BE49-F238E27FC236}">
                <a16:creationId xmlns:a16="http://schemas.microsoft.com/office/drawing/2014/main" id="{9E0E3FD0-7CC7-41A8-A14E-4BD36325F38C}"/>
              </a:ext>
            </a:extLst>
          </p:cNvPr>
          <p:cNvCxnSpPr>
            <a:cxnSpLocks/>
          </p:cNvCxnSpPr>
          <p:nvPr/>
        </p:nvCxnSpPr>
        <p:spPr>
          <a:xfrm flipV="1">
            <a:off x="4201722" y="2207250"/>
            <a:ext cx="1744572" cy="1076456"/>
          </a:xfrm>
          <a:prstGeom prst="bentConnector3">
            <a:avLst>
              <a:gd name="adj1"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kstSylinder 19">
            <a:extLst>
              <a:ext uri="{FF2B5EF4-FFF2-40B4-BE49-F238E27FC236}">
                <a16:creationId xmlns:a16="http://schemas.microsoft.com/office/drawing/2014/main" id="{9C2E4BD6-C28F-4BB2-99FB-234EB715C6FF}"/>
              </a:ext>
            </a:extLst>
          </p:cNvPr>
          <p:cNvSpPr txBox="1"/>
          <p:nvPr/>
        </p:nvSpPr>
        <p:spPr>
          <a:xfrm>
            <a:off x="5946294" y="1888250"/>
            <a:ext cx="2777576" cy="646331"/>
          </a:xfrm>
          <a:prstGeom prst="rect">
            <a:avLst/>
          </a:prstGeom>
          <a:noFill/>
        </p:spPr>
        <p:txBody>
          <a:bodyPr wrap="square" rtlCol="0">
            <a:spAutoFit/>
          </a:bodyPr>
          <a:lstStyle/>
          <a:p>
            <a:r>
              <a:rPr lang="en-US" sz="1800" dirty="0">
                <a:solidFill>
                  <a:schemeClr val="tx1"/>
                </a:solidFill>
                <a:latin typeface="Inria Sans Light" panose="020B0604020202020204" charset="0"/>
              </a:rPr>
              <a:t>Emotionally stable,</a:t>
            </a:r>
            <a:br>
              <a:rPr lang="en-US" sz="1800" dirty="0">
                <a:solidFill>
                  <a:schemeClr val="tx1"/>
                </a:solidFill>
                <a:latin typeface="Inria Sans Light" panose="020B0604020202020204" charset="0"/>
              </a:rPr>
            </a:br>
            <a:r>
              <a:rPr lang="en-US" sz="1800" dirty="0">
                <a:solidFill>
                  <a:schemeClr val="tx1"/>
                </a:solidFill>
                <a:latin typeface="Inria Sans Light" panose="020B0604020202020204" charset="0"/>
              </a:rPr>
              <a:t>low conscientiousness</a:t>
            </a:r>
          </a:p>
        </p:txBody>
      </p:sp>
      <p:sp>
        <p:nvSpPr>
          <p:cNvPr id="30" name="TekstSylinder 29">
            <a:extLst>
              <a:ext uri="{FF2B5EF4-FFF2-40B4-BE49-F238E27FC236}">
                <a16:creationId xmlns:a16="http://schemas.microsoft.com/office/drawing/2014/main" id="{A6FD86A5-69D8-47E9-B71D-0D7A9BD2CB10}"/>
              </a:ext>
            </a:extLst>
          </p:cNvPr>
          <p:cNvSpPr txBox="1"/>
          <p:nvPr/>
        </p:nvSpPr>
        <p:spPr>
          <a:xfrm>
            <a:off x="5946294" y="2822041"/>
            <a:ext cx="2777576" cy="923330"/>
          </a:xfrm>
          <a:prstGeom prst="rect">
            <a:avLst/>
          </a:prstGeom>
          <a:noFill/>
        </p:spPr>
        <p:txBody>
          <a:bodyPr wrap="square" rtlCol="0">
            <a:spAutoFit/>
          </a:bodyPr>
          <a:lstStyle/>
          <a:p>
            <a:r>
              <a:rPr lang="en-US" sz="1800" b="1" dirty="0">
                <a:solidFill>
                  <a:schemeClr val="tx1"/>
                </a:solidFill>
                <a:latin typeface="Inria Sans Light" panose="020B0604020202020204" charset="0"/>
              </a:rPr>
              <a:t>More likely to prefer </a:t>
            </a:r>
            <a:r>
              <a:rPr lang="en-US" sz="1800" b="1" dirty="0" err="1">
                <a:solidFill>
                  <a:schemeClr val="tx1"/>
                </a:solidFill>
                <a:latin typeface="Inria Sans Light" panose="020B0604020202020204" charset="0"/>
              </a:rPr>
              <a:t>DeepCineProp</a:t>
            </a:r>
            <a:r>
              <a:rPr lang="en-US" sz="1800" b="1" dirty="0">
                <a:solidFill>
                  <a:schemeClr val="tx1"/>
                </a:solidFill>
                <a:latin typeface="Inria Sans Light" panose="020B0604020202020204" charset="0"/>
              </a:rPr>
              <a:t> - Diversity</a:t>
            </a:r>
          </a:p>
          <a:p>
            <a:endParaRPr lang="en-US" sz="1800" dirty="0">
              <a:solidFill>
                <a:schemeClr val="tx1"/>
              </a:solidFill>
              <a:latin typeface="Inria Sans Light" panose="020B0604020202020204" charset="0"/>
            </a:endParaRPr>
          </a:p>
        </p:txBody>
      </p:sp>
      <p:cxnSp>
        <p:nvCxnSpPr>
          <p:cNvPr id="31" name="Kobling: vinkel 30">
            <a:extLst>
              <a:ext uri="{FF2B5EF4-FFF2-40B4-BE49-F238E27FC236}">
                <a16:creationId xmlns:a16="http://schemas.microsoft.com/office/drawing/2014/main" id="{46B57D7A-AB32-47C8-8F52-2277F6F244E0}"/>
              </a:ext>
            </a:extLst>
          </p:cNvPr>
          <p:cNvCxnSpPr>
            <a:cxnSpLocks/>
            <a:endCxn id="32" idx="1"/>
          </p:cNvCxnSpPr>
          <p:nvPr/>
        </p:nvCxnSpPr>
        <p:spPr>
          <a:xfrm>
            <a:off x="2387325" y="3495251"/>
            <a:ext cx="3558969" cy="473258"/>
          </a:xfrm>
          <a:prstGeom prst="bentConnector3">
            <a:avLst>
              <a:gd name="adj1" fmla="val 14308"/>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TekstSylinder 31">
            <a:extLst>
              <a:ext uri="{FF2B5EF4-FFF2-40B4-BE49-F238E27FC236}">
                <a16:creationId xmlns:a16="http://schemas.microsoft.com/office/drawing/2014/main" id="{5FAD92E0-7EBD-490F-8C3E-E2D7F5415F68}"/>
              </a:ext>
            </a:extLst>
          </p:cNvPr>
          <p:cNvSpPr txBox="1"/>
          <p:nvPr/>
        </p:nvSpPr>
        <p:spPr>
          <a:xfrm>
            <a:off x="5946294" y="3783843"/>
            <a:ext cx="2777576" cy="369332"/>
          </a:xfrm>
          <a:prstGeom prst="rect">
            <a:avLst/>
          </a:prstGeom>
          <a:noFill/>
        </p:spPr>
        <p:txBody>
          <a:bodyPr wrap="square" rtlCol="0">
            <a:spAutoFit/>
          </a:bodyPr>
          <a:lstStyle/>
          <a:p>
            <a:r>
              <a:rPr lang="en-US" sz="1800" dirty="0">
                <a:solidFill>
                  <a:schemeClr val="tx1"/>
                </a:solidFill>
                <a:latin typeface="Inria Sans Light" panose="020B0604020202020204" charset="0"/>
              </a:rPr>
              <a:t>Neurotic, conscientious</a:t>
            </a:r>
          </a:p>
        </p:txBody>
      </p:sp>
      <p:cxnSp>
        <p:nvCxnSpPr>
          <p:cNvPr id="48" name="Kobling: vinkel 47">
            <a:extLst>
              <a:ext uri="{FF2B5EF4-FFF2-40B4-BE49-F238E27FC236}">
                <a16:creationId xmlns:a16="http://schemas.microsoft.com/office/drawing/2014/main" id="{EB82EB40-F105-49CF-A686-137316BA5555}"/>
              </a:ext>
            </a:extLst>
          </p:cNvPr>
          <p:cNvCxnSpPr>
            <a:cxnSpLocks/>
          </p:cNvCxnSpPr>
          <p:nvPr/>
        </p:nvCxnSpPr>
        <p:spPr>
          <a:xfrm flipV="1">
            <a:off x="5074008" y="3007039"/>
            <a:ext cx="872286" cy="276667"/>
          </a:xfrm>
          <a:prstGeom prst="bentConnector3">
            <a:avLst>
              <a:gd name="adj1" fmla="val -997"/>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691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37CC511-6AE8-47CA-A67B-2C9EEA97D024}"/>
              </a:ext>
            </a:extLst>
          </p:cNvPr>
          <p:cNvSpPr>
            <a:spLocks noGrp="1"/>
          </p:cNvSpPr>
          <p:nvPr>
            <p:ph type="title"/>
          </p:nvPr>
        </p:nvSpPr>
        <p:spPr/>
        <p:txBody>
          <a:bodyPr/>
          <a:lstStyle/>
          <a:p>
            <a:r>
              <a:rPr lang="en-US" dirty="0"/>
              <a:t>Recommendation Quality – User Study</a:t>
            </a:r>
          </a:p>
        </p:txBody>
      </p:sp>
      <p:sp>
        <p:nvSpPr>
          <p:cNvPr id="3" name="Plassholder for tekst 2">
            <a:extLst>
              <a:ext uri="{FF2B5EF4-FFF2-40B4-BE49-F238E27FC236}">
                <a16:creationId xmlns:a16="http://schemas.microsoft.com/office/drawing/2014/main" id="{390F1C67-5A35-42C3-B023-245A5D70D82D}"/>
              </a:ext>
            </a:extLst>
          </p:cNvPr>
          <p:cNvSpPr>
            <a:spLocks noGrp="1"/>
          </p:cNvSpPr>
          <p:nvPr>
            <p:ph type="body" idx="1"/>
          </p:nvPr>
        </p:nvSpPr>
        <p:spPr>
          <a:xfrm>
            <a:off x="1207849" y="1430148"/>
            <a:ext cx="7269401" cy="3033900"/>
          </a:xfrm>
        </p:spPr>
        <p:txBody>
          <a:bodyPr/>
          <a:lstStyle/>
          <a:p>
            <a:pPr marL="114300" indent="0">
              <a:buNone/>
            </a:pPr>
            <a:r>
              <a:rPr lang="en-US" dirty="0"/>
              <a:t>Main observations:</a:t>
            </a:r>
          </a:p>
          <a:p>
            <a:endParaRPr lang="en-US" sz="2000" dirty="0"/>
          </a:p>
          <a:p>
            <a:r>
              <a:rPr lang="en-US" sz="2000" dirty="0"/>
              <a:t>Accuracy results resemble offline evaluation</a:t>
            </a:r>
            <a:br>
              <a:rPr lang="en-US" sz="2000" dirty="0"/>
            </a:br>
            <a:endParaRPr lang="en-US" sz="2000" dirty="0"/>
          </a:p>
          <a:p>
            <a:r>
              <a:rPr lang="en-US" sz="2000" dirty="0"/>
              <a:t>Automatic features outperform manual features</a:t>
            </a:r>
          </a:p>
          <a:p>
            <a:pPr lvl="1"/>
            <a:r>
              <a:rPr lang="en-US" sz="2000" dirty="0"/>
              <a:t>Exception: novelty</a:t>
            </a:r>
          </a:p>
          <a:p>
            <a:pPr lvl="1"/>
            <a:endParaRPr lang="en-US" sz="2000" dirty="0"/>
          </a:p>
          <a:p>
            <a:r>
              <a:rPr lang="en-US" sz="2000" dirty="0" err="1"/>
              <a:t>DeepCineProp</a:t>
            </a:r>
            <a:r>
              <a:rPr lang="en-US" sz="2000" dirty="0"/>
              <a:t> outperforms </a:t>
            </a:r>
            <a:r>
              <a:rPr lang="en-US" sz="2000" dirty="0" err="1"/>
              <a:t>CineSub</a:t>
            </a:r>
            <a:r>
              <a:rPr lang="en-US" sz="2000" dirty="0"/>
              <a:t> in diversity and novelty</a:t>
            </a:r>
          </a:p>
          <a:p>
            <a:endParaRPr lang="en-US" sz="2000" dirty="0"/>
          </a:p>
          <a:p>
            <a:r>
              <a:rPr lang="en-US" sz="2000" dirty="0"/>
              <a:t> Diversity is an orthogonal factor</a:t>
            </a:r>
          </a:p>
          <a:p>
            <a:endParaRPr lang="en-US" dirty="0"/>
          </a:p>
        </p:txBody>
      </p:sp>
      <p:sp>
        <p:nvSpPr>
          <p:cNvPr id="4" name="Plassholder for lysbildenummer 3">
            <a:extLst>
              <a:ext uri="{FF2B5EF4-FFF2-40B4-BE49-F238E27FC236}">
                <a16:creationId xmlns:a16="http://schemas.microsoft.com/office/drawing/2014/main" id="{F519FFF7-3C65-4A0B-AC43-ED619FBC96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9035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tel 64">
            <a:extLst>
              <a:ext uri="{FF2B5EF4-FFF2-40B4-BE49-F238E27FC236}">
                <a16:creationId xmlns:a16="http://schemas.microsoft.com/office/drawing/2014/main" id="{381A99EB-B261-4205-930C-B92B4EC5288E}"/>
              </a:ext>
            </a:extLst>
          </p:cNvPr>
          <p:cNvSpPr>
            <a:spLocks noGrp="1"/>
          </p:cNvSpPr>
          <p:nvPr>
            <p:ph type="title"/>
          </p:nvPr>
        </p:nvSpPr>
        <p:spPr/>
        <p:txBody>
          <a:bodyPr/>
          <a:lstStyle/>
          <a:p>
            <a:r>
              <a:rPr lang="en-US" dirty="0"/>
              <a:t>User Study – System Usability Scale</a:t>
            </a:r>
          </a:p>
        </p:txBody>
      </p:sp>
      <p:sp>
        <p:nvSpPr>
          <p:cNvPr id="2" name="Plassholder for lysbildenummer 1">
            <a:extLst>
              <a:ext uri="{FF2B5EF4-FFF2-40B4-BE49-F238E27FC236}">
                <a16:creationId xmlns:a16="http://schemas.microsoft.com/office/drawing/2014/main" id="{FEA0EC6E-9FC5-4F2D-86BE-7D617245CE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pic>
        <p:nvPicPr>
          <p:cNvPr id="6" name="Bilde 5">
            <a:extLst>
              <a:ext uri="{FF2B5EF4-FFF2-40B4-BE49-F238E27FC236}">
                <a16:creationId xmlns:a16="http://schemas.microsoft.com/office/drawing/2014/main" id="{1A1CDB3A-9470-45B5-9DA8-DDD4AE574997}"/>
              </a:ext>
            </a:extLst>
          </p:cNvPr>
          <p:cNvPicPr>
            <a:picLocks noChangeAspect="1"/>
          </p:cNvPicPr>
          <p:nvPr/>
        </p:nvPicPr>
        <p:blipFill rotWithShape="1">
          <a:blip r:embed="rId3"/>
          <a:srcRect t="20620"/>
          <a:stretch/>
        </p:blipFill>
        <p:spPr>
          <a:xfrm>
            <a:off x="690562" y="1286659"/>
            <a:ext cx="7762875" cy="2071688"/>
          </a:xfrm>
          <a:prstGeom prst="rect">
            <a:avLst/>
          </a:prstGeom>
          <a:ln w="25400">
            <a:solidFill>
              <a:schemeClr val="accent4"/>
            </a:solidFill>
          </a:ln>
        </p:spPr>
      </p:pic>
      <p:cxnSp>
        <p:nvCxnSpPr>
          <p:cNvPr id="8" name="Rett linje 7">
            <a:extLst>
              <a:ext uri="{FF2B5EF4-FFF2-40B4-BE49-F238E27FC236}">
                <a16:creationId xmlns:a16="http://schemas.microsoft.com/office/drawing/2014/main" id="{A6715A64-B47B-45DE-8A50-A56CEACB9F9E}"/>
              </a:ext>
            </a:extLst>
          </p:cNvPr>
          <p:cNvCxnSpPr>
            <a:cxnSpLocks/>
            <a:endCxn id="35" idx="0"/>
          </p:cNvCxnSpPr>
          <p:nvPr/>
        </p:nvCxnSpPr>
        <p:spPr>
          <a:xfrm flipH="1">
            <a:off x="6450329" y="2782082"/>
            <a:ext cx="872" cy="18037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Kobling: vinkel 11">
            <a:extLst>
              <a:ext uri="{FF2B5EF4-FFF2-40B4-BE49-F238E27FC236}">
                <a16:creationId xmlns:a16="http://schemas.microsoft.com/office/drawing/2014/main" id="{E9A53EDD-A45E-4B7E-86A9-8B3FB71F1589}"/>
              </a:ext>
            </a:extLst>
          </p:cNvPr>
          <p:cNvCxnSpPr>
            <a:cxnSpLocks/>
            <a:endCxn id="42" idx="1"/>
          </p:cNvCxnSpPr>
          <p:nvPr/>
        </p:nvCxnSpPr>
        <p:spPr>
          <a:xfrm rot="16200000" flipH="1">
            <a:off x="5941926" y="3327737"/>
            <a:ext cx="1230780" cy="139467"/>
          </a:xfrm>
          <a:prstGeom prst="bentConnector2">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kstSylinder 34">
            <a:extLst>
              <a:ext uri="{FF2B5EF4-FFF2-40B4-BE49-F238E27FC236}">
                <a16:creationId xmlns:a16="http://schemas.microsoft.com/office/drawing/2014/main" id="{8C2071DF-CA15-4DE7-9CBB-A4FD85BAFB5B}"/>
              </a:ext>
            </a:extLst>
          </p:cNvPr>
          <p:cNvSpPr txBox="1"/>
          <p:nvPr/>
        </p:nvSpPr>
        <p:spPr>
          <a:xfrm>
            <a:off x="4640848" y="4585800"/>
            <a:ext cx="3618962" cy="461665"/>
          </a:xfrm>
          <a:prstGeom prst="rect">
            <a:avLst/>
          </a:prstGeom>
          <a:solidFill>
            <a:schemeClr val="accent1">
              <a:alpha val="49000"/>
            </a:schemeClr>
          </a:solidFill>
        </p:spPr>
        <p:txBody>
          <a:bodyPr wrap="square" rtlCol="0">
            <a:spAutoFit/>
          </a:bodyPr>
          <a:lstStyle/>
          <a:p>
            <a:pPr algn="ctr"/>
            <a:r>
              <a:rPr lang="en-US" sz="2400" dirty="0">
                <a:solidFill>
                  <a:schemeClr val="tx1"/>
                </a:solidFill>
                <a:latin typeface="Inria Sans Light" panose="020B0604020202020204" charset="0"/>
              </a:rPr>
              <a:t>Proposed framework</a:t>
            </a:r>
            <a:endParaRPr lang="en-US" sz="1800" dirty="0">
              <a:solidFill>
                <a:schemeClr val="tx1"/>
              </a:solidFill>
              <a:latin typeface="Inria Sans Light" panose="020B0604020202020204" charset="0"/>
            </a:endParaRPr>
          </a:p>
        </p:txBody>
      </p:sp>
      <p:sp>
        <p:nvSpPr>
          <p:cNvPr id="41" name="TekstSylinder 40">
            <a:extLst>
              <a:ext uri="{FF2B5EF4-FFF2-40B4-BE49-F238E27FC236}">
                <a16:creationId xmlns:a16="http://schemas.microsoft.com/office/drawing/2014/main" id="{5B026C42-7858-4794-B227-9923EC0BD29B}"/>
              </a:ext>
            </a:extLst>
          </p:cNvPr>
          <p:cNvSpPr txBox="1"/>
          <p:nvPr/>
        </p:nvSpPr>
        <p:spPr>
          <a:xfrm>
            <a:off x="2128837" y="3895021"/>
            <a:ext cx="3324227" cy="461665"/>
          </a:xfrm>
          <a:prstGeom prst="rect">
            <a:avLst/>
          </a:prstGeom>
          <a:solidFill>
            <a:schemeClr val="accent1">
              <a:alpha val="56000"/>
            </a:schemeClr>
          </a:solidFill>
        </p:spPr>
        <p:txBody>
          <a:bodyPr wrap="square" rtlCol="0">
            <a:spAutoFit/>
          </a:bodyPr>
          <a:lstStyle/>
          <a:p>
            <a:r>
              <a:rPr lang="en-US" sz="2400" dirty="0">
                <a:solidFill>
                  <a:schemeClr val="tx1"/>
                </a:solidFill>
                <a:latin typeface="Inria Sans Light" panose="020B0604020202020204" charset="0"/>
              </a:rPr>
              <a:t>Public-facing websites</a:t>
            </a:r>
          </a:p>
        </p:txBody>
      </p:sp>
      <p:sp>
        <p:nvSpPr>
          <p:cNvPr id="42" name="TekstSylinder 41">
            <a:extLst>
              <a:ext uri="{FF2B5EF4-FFF2-40B4-BE49-F238E27FC236}">
                <a16:creationId xmlns:a16="http://schemas.microsoft.com/office/drawing/2014/main" id="{8C629D83-6844-4AA1-A444-A2EF8C17E9FD}"/>
              </a:ext>
            </a:extLst>
          </p:cNvPr>
          <p:cNvSpPr txBox="1"/>
          <p:nvPr/>
        </p:nvSpPr>
        <p:spPr>
          <a:xfrm>
            <a:off x="6627050" y="3412696"/>
            <a:ext cx="2409825" cy="1200329"/>
          </a:xfrm>
          <a:prstGeom prst="rect">
            <a:avLst/>
          </a:prstGeom>
          <a:solidFill>
            <a:schemeClr val="accent1">
              <a:alpha val="46000"/>
            </a:schemeClr>
          </a:solidFill>
        </p:spPr>
        <p:txBody>
          <a:bodyPr wrap="square" rtlCol="0">
            <a:spAutoFit/>
          </a:bodyPr>
          <a:lstStyle/>
          <a:p>
            <a:r>
              <a:rPr lang="en-US" sz="2400" dirty="0">
                <a:solidFill>
                  <a:schemeClr val="tx1"/>
                </a:solidFill>
                <a:latin typeface="Inria Sans Light" panose="020B0604020202020204" charset="0"/>
              </a:rPr>
              <a:t>15 of the most popular mobile applications</a:t>
            </a:r>
          </a:p>
        </p:txBody>
      </p:sp>
      <p:cxnSp>
        <p:nvCxnSpPr>
          <p:cNvPr id="76" name="Kobling: vinkel 75">
            <a:extLst>
              <a:ext uri="{FF2B5EF4-FFF2-40B4-BE49-F238E27FC236}">
                <a16:creationId xmlns:a16="http://schemas.microsoft.com/office/drawing/2014/main" id="{7D0A8BC5-356A-4DFF-9000-66BA193BF7FF}"/>
              </a:ext>
            </a:extLst>
          </p:cNvPr>
          <p:cNvCxnSpPr>
            <a:cxnSpLocks/>
            <a:endCxn id="41" idx="3"/>
          </p:cNvCxnSpPr>
          <p:nvPr/>
        </p:nvCxnSpPr>
        <p:spPr>
          <a:xfrm rot="5400000">
            <a:off x="4959791" y="3275359"/>
            <a:ext cx="1343769" cy="357221"/>
          </a:xfrm>
          <a:prstGeom prst="bentConnector2">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52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1CC91486-1966-437B-9294-76709EDDF066}"/>
              </a:ext>
            </a:extLst>
          </p:cNvPr>
          <p:cNvPicPr>
            <a:picLocks noChangeAspect="1"/>
          </p:cNvPicPr>
          <p:nvPr/>
        </p:nvPicPr>
        <p:blipFill>
          <a:blip r:embed="rId3"/>
          <a:stretch>
            <a:fillRect/>
          </a:stretch>
        </p:blipFill>
        <p:spPr>
          <a:xfrm>
            <a:off x="494100" y="1189490"/>
            <a:ext cx="5067299" cy="3635925"/>
          </a:xfrm>
          <a:prstGeom prst="rect">
            <a:avLst/>
          </a:prstGeom>
          <a:ln w="25400">
            <a:solidFill>
              <a:schemeClr val="accent4"/>
            </a:solidFill>
          </a:ln>
        </p:spPr>
      </p:pic>
      <p:sp>
        <p:nvSpPr>
          <p:cNvPr id="4" name="Plassholder for lysbildenummer 3">
            <a:extLst>
              <a:ext uri="{FF2B5EF4-FFF2-40B4-BE49-F238E27FC236}">
                <a16:creationId xmlns:a16="http://schemas.microsoft.com/office/drawing/2014/main" id="{ACBDC317-00BC-431B-9359-CE175B125C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sp>
        <p:nvSpPr>
          <p:cNvPr id="2" name="Tittel 1">
            <a:extLst>
              <a:ext uri="{FF2B5EF4-FFF2-40B4-BE49-F238E27FC236}">
                <a16:creationId xmlns:a16="http://schemas.microsoft.com/office/drawing/2014/main" id="{DB553B27-CC28-4C38-932D-56DA34701DAE}"/>
              </a:ext>
            </a:extLst>
          </p:cNvPr>
          <p:cNvSpPr>
            <a:spLocks noGrp="1"/>
          </p:cNvSpPr>
          <p:nvPr>
            <p:ph type="title" idx="4294967295"/>
          </p:nvPr>
        </p:nvSpPr>
        <p:spPr>
          <a:xfrm>
            <a:off x="479056" y="667768"/>
            <a:ext cx="6404701" cy="352445"/>
          </a:xfrm>
        </p:spPr>
        <p:txBody>
          <a:bodyPr/>
          <a:lstStyle/>
          <a:p>
            <a:r>
              <a:rPr lang="en-US" dirty="0"/>
              <a:t>User Study – System Usability Scale</a:t>
            </a:r>
          </a:p>
        </p:txBody>
      </p:sp>
      <p:cxnSp>
        <p:nvCxnSpPr>
          <p:cNvPr id="12" name="Kobling: vinkel 11">
            <a:extLst>
              <a:ext uri="{FF2B5EF4-FFF2-40B4-BE49-F238E27FC236}">
                <a16:creationId xmlns:a16="http://schemas.microsoft.com/office/drawing/2014/main" id="{10500B73-BDFD-4A15-BE3C-AF3171687C41}"/>
              </a:ext>
            </a:extLst>
          </p:cNvPr>
          <p:cNvCxnSpPr>
            <a:cxnSpLocks/>
            <a:endCxn id="14" idx="1"/>
          </p:cNvCxnSpPr>
          <p:nvPr/>
        </p:nvCxnSpPr>
        <p:spPr>
          <a:xfrm flipV="1">
            <a:off x="3342068" y="1698422"/>
            <a:ext cx="2604226" cy="782932"/>
          </a:xfrm>
          <a:prstGeom prst="bentConnector3">
            <a:avLst>
              <a:gd name="adj1"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kstSylinder 13">
            <a:extLst>
              <a:ext uri="{FF2B5EF4-FFF2-40B4-BE49-F238E27FC236}">
                <a16:creationId xmlns:a16="http://schemas.microsoft.com/office/drawing/2014/main" id="{9E831EC0-6A26-463C-886F-AE34AABC839C}"/>
              </a:ext>
            </a:extLst>
          </p:cNvPr>
          <p:cNvSpPr txBox="1"/>
          <p:nvPr/>
        </p:nvSpPr>
        <p:spPr>
          <a:xfrm>
            <a:off x="5946294" y="1375256"/>
            <a:ext cx="2875970" cy="646331"/>
          </a:xfrm>
          <a:prstGeom prst="rect">
            <a:avLst/>
          </a:prstGeom>
          <a:noFill/>
        </p:spPr>
        <p:txBody>
          <a:bodyPr wrap="square" rtlCol="0">
            <a:spAutoFit/>
          </a:bodyPr>
          <a:lstStyle/>
          <a:p>
            <a:r>
              <a:rPr lang="en-US" sz="1800" dirty="0">
                <a:solidFill>
                  <a:schemeClr val="tx1"/>
                </a:solidFill>
                <a:latin typeface="Inria Sans Light" panose="020B0604020202020204" charset="0"/>
              </a:rPr>
              <a:t>Introverted, conscientious</a:t>
            </a:r>
          </a:p>
          <a:p>
            <a:r>
              <a:rPr lang="en-US" sz="1800" b="1" dirty="0">
                <a:solidFill>
                  <a:schemeClr val="tx1"/>
                </a:solidFill>
                <a:latin typeface="Inria Sans Light" panose="020B0604020202020204" charset="0"/>
              </a:rPr>
              <a:t>SUS score: 82.6</a:t>
            </a:r>
          </a:p>
        </p:txBody>
      </p:sp>
      <p:cxnSp>
        <p:nvCxnSpPr>
          <p:cNvPr id="19" name="Kobling: vinkel 18">
            <a:extLst>
              <a:ext uri="{FF2B5EF4-FFF2-40B4-BE49-F238E27FC236}">
                <a16:creationId xmlns:a16="http://schemas.microsoft.com/office/drawing/2014/main" id="{9E0E3FD0-7CC7-41A8-A14E-4BD36325F38C}"/>
              </a:ext>
            </a:extLst>
          </p:cNvPr>
          <p:cNvCxnSpPr>
            <a:cxnSpLocks/>
            <a:endCxn id="20" idx="1"/>
          </p:cNvCxnSpPr>
          <p:nvPr/>
        </p:nvCxnSpPr>
        <p:spPr>
          <a:xfrm flipV="1">
            <a:off x="4201722" y="2864309"/>
            <a:ext cx="1744572" cy="419398"/>
          </a:xfrm>
          <a:prstGeom prst="bentConnector3">
            <a:avLst>
              <a:gd name="adj1"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kstSylinder 19">
            <a:extLst>
              <a:ext uri="{FF2B5EF4-FFF2-40B4-BE49-F238E27FC236}">
                <a16:creationId xmlns:a16="http://schemas.microsoft.com/office/drawing/2014/main" id="{9C2E4BD6-C28F-4BB2-99FB-234EB715C6FF}"/>
              </a:ext>
            </a:extLst>
          </p:cNvPr>
          <p:cNvSpPr txBox="1"/>
          <p:nvPr/>
        </p:nvSpPr>
        <p:spPr>
          <a:xfrm>
            <a:off x="5946294" y="2402644"/>
            <a:ext cx="2777576" cy="923330"/>
          </a:xfrm>
          <a:prstGeom prst="rect">
            <a:avLst/>
          </a:prstGeom>
          <a:noFill/>
        </p:spPr>
        <p:txBody>
          <a:bodyPr wrap="square" rtlCol="0">
            <a:spAutoFit/>
          </a:bodyPr>
          <a:lstStyle/>
          <a:p>
            <a:r>
              <a:rPr lang="en-US" sz="1800" dirty="0">
                <a:solidFill>
                  <a:schemeClr val="tx1"/>
                </a:solidFill>
                <a:latin typeface="Inria Sans Light" panose="020B0604020202020204" charset="0"/>
              </a:rPr>
              <a:t>Emotionally stable,</a:t>
            </a:r>
            <a:br>
              <a:rPr lang="en-US" sz="1800" dirty="0">
                <a:solidFill>
                  <a:schemeClr val="tx1"/>
                </a:solidFill>
                <a:latin typeface="Inria Sans Light" panose="020B0604020202020204" charset="0"/>
              </a:rPr>
            </a:br>
            <a:r>
              <a:rPr lang="en-US" sz="1800" dirty="0">
                <a:solidFill>
                  <a:schemeClr val="tx1"/>
                </a:solidFill>
                <a:latin typeface="Inria Sans Light" panose="020B0604020202020204" charset="0"/>
              </a:rPr>
              <a:t>low conscientiousness</a:t>
            </a:r>
          </a:p>
          <a:p>
            <a:r>
              <a:rPr lang="en-US" sz="1800" b="1" dirty="0">
                <a:solidFill>
                  <a:schemeClr val="tx1"/>
                </a:solidFill>
                <a:latin typeface="Inria Sans Light" panose="020B0604020202020204" charset="0"/>
              </a:rPr>
              <a:t>SUS score: 74.3</a:t>
            </a:r>
          </a:p>
        </p:txBody>
      </p:sp>
      <p:cxnSp>
        <p:nvCxnSpPr>
          <p:cNvPr id="31" name="Kobling: vinkel 30">
            <a:extLst>
              <a:ext uri="{FF2B5EF4-FFF2-40B4-BE49-F238E27FC236}">
                <a16:creationId xmlns:a16="http://schemas.microsoft.com/office/drawing/2014/main" id="{46B57D7A-AB32-47C8-8F52-2277F6F244E0}"/>
              </a:ext>
            </a:extLst>
          </p:cNvPr>
          <p:cNvCxnSpPr>
            <a:cxnSpLocks/>
            <a:endCxn id="32" idx="1"/>
          </p:cNvCxnSpPr>
          <p:nvPr/>
        </p:nvCxnSpPr>
        <p:spPr>
          <a:xfrm>
            <a:off x="2387325" y="3495251"/>
            <a:ext cx="3558969" cy="611758"/>
          </a:xfrm>
          <a:prstGeom prst="bentConnector3">
            <a:avLst>
              <a:gd name="adj1"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TekstSylinder 31">
            <a:extLst>
              <a:ext uri="{FF2B5EF4-FFF2-40B4-BE49-F238E27FC236}">
                <a16:creationId xmlns:a16="http://schemas.microsoft.com/office/drawing/2014/main" id="{5FAD92E0-7EBD-490F-8C3E-E2D7F5415F68}"/>
              </a:ext>
            </a:extLst>
          </p:cNvPr>
          <p:cNvSpPr txBox="1"/>
          <p:nvPr/>
        </p:nvSpPr>
        <p:spPr>
          <a:xfrm>
            <a:off x="5946294" y="3783843"/>
            <a:ext cx="2777576" cy="646331"/>
          </a:xfrm>
          <a:prstGeom prst="rect">
            <a:avLst/>
          </a:prstGeom>
          <a:noFill/>
        </p:spPr>
        <p:txBody>
          <a:bodyPr wrap="square" rtlCol="0">
            <a:spAutoFit/>
          </a:bodyPr>
          <a:lstStyle/>
          <a:p>
            <a:r>
              <a:rPr lang="en-US" sz="1800" dirty="0">
                <a:solidFill>
                  <a:schemeClr val="tx1"/>
                </a:solidFill>
                <a:latin typeface="Inria Sans Light" panose="020B0604020202020204" charset="0"/>
              </a:rPr>
              <a:t>Neurotic, conscientious</a:t>
            </a:r>
          </a:p>
          <a:p>
            <a:r>
              <a:rPr lang="en-US" sz="1800" b="1" dirty="0">
                <a:solidFill>
                  <a:schemeClr val="tx1"/>
                </a:solidFill>
                <a:latin typeface="Inria Sans Light" panose="020B0604020202020204" charset="0"/>
              </a:rPr>
              <a:t>SUS score: 75.7</a:t>
            </a:r>
          </a:p>
        </p:txBody>
      </p:sp>
    </p:spTree>
    <p:extLst>
      <p:ext uri="{BB962C8B-B14F-4D97-AF65-F5344CB8AC3E}">
        <p14:creationId xmlns:p14="http://schemas.microsoft.com/office/powerpoint/2010/main" val="2719195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003CA62D-F56D-4CED-AB9D-5AE7BB5B10ED}"/>
              </a:ext>
            </a:extLst>
          </p:cNvPr>
          <p:cNvSpPr>
            <a:spLocks noGrp="1"/>
          </p:cNvSpPr>
          <p:nvPr>
            <p:ph type="title"/>
          </p:nvPr>
        </p:nvSpPr>
        <p:spPr/>
        <p:txBody>
          <a:bodyPr/>
          <a:lstStyle/>
          <a:p>
            <a:r>
              <a:rPr lang="en-US" dirty="0"/>
              <a:t>Conclusion</a:t>
            </a:r>
          </a:p>
        </p:txBody>
      </p:sp>
      <p:sp>
        <p:nvSpPr>
          <p:cNvPr id="4" name="Plassholder for tekst 3">
            <a:extLst>
              <a:ext uri="{FF2B5EF4-FFF2-40B4-BE49-F238E27FC236}">
                <a16:creationId xmlns:a16="http://schemas.microsoft.com/office/drawing/2014/main" id="{E453B3CB-78EF-419D-8196-DDB27D3D64AE}"/>
              </a:ext>
            </a:extLst>
          </p:cNvPr>
          <p:cNvSpPr>
            <a:spLocks noGrp="1"/>
          </p:cNvSpPr>
          <p:nvPr>
            <p:ph type="body" idx="1"/>
          </p:nvPr>
        </p:nvSpPr>
        <p:spPr>
          <a:xfrm>
            <a:off x="1207849" y="1430148"/>
            <a:ext cx="7672133" cy="3033900"/>
          </a:xfrm>
        </p:spPr>
        <p:txBody>
          <a:bodyPr/>
          <a:lstStyle/>
          <a:p>
            <a:r>
              <a:rPr lang="en-US" dirty="0"/>
              <a:t>Visual features based on deep learning</a:t>
            </a:r>
          </a:p>
          <a:p>
            <a:pPr lvl="1"/>
            <a:r>
              <a:rPr lang="en-US" dirty="0"/>
              <a:t>Algorithmic measures</a:t>
            </a:r>
          </a:p>
          <a:p>
            <a:pPr lvl="1"/>
            <a:r>
              <a:rPr lang="en-US" dirty="0"/>
              <a:t>User perception of performance</a:t>
            </a:r>
          </a:p>
          <a:p>
            <a:pPr lvl="1"/>
            <a:r>
              <a:rPr lang="en-US" dirty="0"/>
              <a:t>Beyond-accuracy metrics</a:t>
            </a:r>
            <a:br>
              <a:rPr lang="en-US" dirty="0"/>
            </a:br>
            <a:endParaRPr lang="en-US" dirty="0"/>
          </a:p>
          <a:p>
            <a:r>
              <a:rPr lang="en-US" dirty="0"/>
              <a:t>Proposed framework</a:t>
            </a:r>
          </a:p>
          <a:p>
            <a:pPr lvl="1"/>
            <a:r>
              <a:rPr lang="en-US" dirty="0"/>
              <a:t>Usability</a:t>
            </a:r>
          </a:p>
        </p:txBody>
      </p:sp>
      <p:sp>
        <p:nvSpPr>
          <p:cNvPr id="2" name="Plassholder for lysbildenummer 1">
            <a:extLst>
              <a:ext uri="{FF2B5EF4-FFF2-40B4-BE49-F238E27FC236}">
                <a16:creationId xmlns:a16="http://schemas.microsoft.com/office/drawing/2014/main" id="{7A099693-68E3-4874-8EF4-396713493F7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949672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920C6FF-40BF-4517-8143-969BC257EEF1}"/>
              </a:ext>
            </a:extLst>
          </p:cNvPr>
          <p:cNvSpPr>
            <a:spLocks noGrp="1"/>
          </p:cNvSpPr>
          <p:nvPr>
            <p:ph type="title"/>
          </p:nvPr>
        </p:nvSpPr>
        <p:spPr/>
        <p:txBody>
          <a:bodyPr/>
          <a:lstStyle/>
          <a:p>
            <a:r>
              <a:rPr lang="en-US" dirty="0"/>
              <a:t>Future plans</a:t>
            </a:r>
          </a:p>
        </p:txBody>
      </p:sp>
      <p:sp>
        <p:nvSpPr>
          <p:cNvPr id="8" name="Plassholder for tekst 7">
            <a:extLst>
              <a:ext uri="{FF2B5EF4-FFF2-40B4-BE49-F238E27FC236}">
                <a16:creationId xmlns:a16="http://schemas.microsoft.com/office/drawing/2014/main" id="{A88E7CA1-B234-4672-BD94-CF2130B0E186}"/>
              </a:ext>
            </a:extLst>
          </p:cNvPr>
          <p:cNvSpPr>
            <a:spLocks noGrp="1"/>
          </p:cNvSpPr>
          <p:nvPr>
            <p:ph type="body" idx="1"/>
          </p:nvPr>
        </p:nvSpPr>
        <p:spPr>
          <a:xfrm>
            <a:off x="1207850" y="1430148"/>
            <a:ext cx="3956578" cy="3033900"/>
          </a:xfrm>
        </p:spPr>
        <p:txBody>
          <a:bodyPr/>
          <a:lstStyle/>
          <a:p>
            <a:r>
              <a:rPr lang="en-US" b="1" dirty="0"/>
              <a:t>Write and submit to conference/journal.</a:t>
            </a:r>
          </a:p>
          <a:p>
            <a:pPr lvl="1"/>
            <a:r>
              <a:rPr lang="en-US" dirty="0"/>
              <a:t>Expand user study?</a:t>
            </a:r>
          </a:p>
          <a:p>
            <a:endParaRPr lang="en-US" dirty="0"/>
          </a:p>
          <a:p>
            <a:r>
              <a:rPr lang="en-US" dirty="0"/>
              <a:t>Further exploration of subtitles for movie recommendation</a:t>
            </a:r>
          </a:p>
        </p:txBody>
      </p:sp>
      <p:sp>
        <p:nvSpPr>
          <p:cNvPr id="4" name="Plassholder for lysbildenummer 3">
            <a:extLst>
              <a:ext uri="{FF2B5EF4-FFF2-40B4-BE49-F238E27FC236}">
                <a16:creationId xmlns:a16="http://schemas.microsoft.com/office/drawing/2014/main" id="{DA7014AA-E215-4A14-AE16-CAECD6FA38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sp>
        <p:nvSpPr>
          <p:cNvPr id="9" name="Sekskant 8">
            <a:extLst>
              <a:ext uri="{FF2B5EF4-FFF2-40B4-BE49-F238E27FC236}">
                <a16:creationId xmlns:a16="http://schemas.microsoft.com/office/drawing/2014/main" id="{DEC8208C-9106-461F-AA56-5DC6C016A62D}"/>
              </a:ext>
            </a:extLst>
          </p:cNvPr>
          <p:cNvSpPr/>
          <p:nvPr/>
        </p:nvSpPr>
        <p:spPr>
          <a:xfrm rot="5400000">
            <a:off x="4999568" y="918100"/>
            <a:ext cx="4054905" cy="3577609"/>
          </a:xfrm>
          <a:prstGeom prst="hexagon">
            <a:avLst/>
          </a:prstGeom>
          <a:blipFill>
            <a:blip r:embed="rId2"/>
            <a:stretch>
              <a:fillRect/>
            </a:stretch>
          </a:blip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36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txBox="1">
            <a:spLocks noGrp="1"/>
          </p:cNvSpPr>
          <p:nvPr>
            <p:ph type="ctrTitle" idx="4294967295"/>
          </p:nvPr>
        </p:nvSpPr>
        <p:spPr>
          <a:xfrm>
            <a:off x="1207775" y="1050000"/>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dirty="0"/>
              <a:t>THANKS!</a:t>
            </a:r>
            <a:endParaRPr sz="6800" dirty="0"/>
          </a:p>
        </p:txBody>
      </p:sp>
      <p:sp>
        <p:nvSpPr>
          <p:cNvPr id="463" name="Google Shape;463;p34"/>
          <p:cNvSpPr txBox="1">
            <a:spLocks noGrp="1"/>
          </p:cNvSpPr>
          <p:nvPr>
            <p:ph type="subTitle" idx="4294967295"/>
          </p:nvPr>
        </p:nvSpPr>
        <p:spPr>
          <a:xfrm>
            <a:off x="1207775" y="1984148"/>
            <a:ext cx="3271200"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4"/>
                </a:solidFill>
              </a:rPr>
              <a:t>ANY QUESTIONS?</a:t>
            </a:r>
            <a:endParaRPr b="1" dirty="0">
              <a:solidFill>
                <a:schemeClr val="accent4"/>
              </a:solidFill>
            </a:endParaRPr>
          </a:p>
        </p:txBody>
      </p:sp>
      <p:sp>
        <p:nvSpPr>
          <p:cNvPr id="464" name="Google Shape;464;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grpSp>
        <p:nvGrpSpPr>
          <p:cNvPr id="465" name="Google Shape;465;p34"/>
          <p:cNvGrpSpPr/>
          <p:nvPr/>
        </p:nvGrpSpPr>
        <p:grpSpPr>
          <a:xfrm rot="10800000">
            <a:off x="5014102" y="1109741"/>
            <a:ext cx="4122748" cy="2955434"/>
            <a:chOff x="291713" y="847485"/>
            <a:chExt cx="489987" cy="351315"/>
          </a:xfrm>
        </p:grpSpPr>
        <p:sp>
          <p:nvSpPr>
            <p:cNvPr id="466" name="Google Shape;466;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a:off x="5781655" y="2060399"/>
            <a:ext cx="958428" cy="901731"/>
            <a:chOff x="5972700" y="2330200"/>
            <a:chExt cx="411625" cy="387275"/>
          </a:xfrm>
        </p:grpSpPr>
        <p:sp>
          <p:nvSpPr>
            <p:cNvPr id="469" name="Google Shape;469;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97509586-A028-44DF-8231-07D81A71C6F3}"/>
              </a:ext>
            </a:extLst>
          </p:cNvPr>
          <p:cNvSpPr>
            <a:spLocks noGrp="1"/>
          </p:cNvSpPr>
          <p:nvPr>
            <p:ph type="title"/>
          </p:nvPr>
        </p:nvSpPr>
        <p:spPr>
          <a:xfrm>
            <a:off x="1207800" y="841598"/>
            <a:ext cx="6728400" cy="351300"/>
          </a:xfrm>
        </p:spPr>
        <p:txBody>
          <a:bodyPr/>
          <a:lstStyle/>
          <a:p>
            <a:r>
              <a:rPr lang="en-US" dirty="0"/>
              <a:t>Exploratory Analysis</a:t>
            </a:r>
          </a:p>
        </p:txBody>
      </p:sp>
      <p:sp>
        <p:nvSpPr>
          <p:cNvPr id="13" name="Plassholder for tekst 12">
            <a:extLst>
              <a:ext uri="{FF2B5EF4-FFF2-40B4-BE49-F238E27FC236}">
                <a16:creationId xmlns:a16="http://schemas.microsoft.com/office/drawing/2014/main" id="{2315C736-C495-4AB6-9897-0928F0A2E37E}"/>
              </a:ext>
            </a:extLst>
          </p:cNvPr>
          <p:cNvSpPr>
            <a:spLocks noGrp="1"/>
          </p:cNvSpPr>
          <p:nvPr>
            <p:ph type="body" idx="1"/>
          </p:nvPr>
        </p:nvSpPr>
        <p:spPr/>
        <p:txBody>
          <a:bodyPr/>
          <a:lstStyle/>
          <a:p>
            <a:r>
              <a:rPr lang="en-US" dirty="0"/>
              <a:t>K-means clustering</a:t>
            </a:r>
          </a:p>
        </p:txBody>
      </p:sp>
      <p:sp>
        <p:nvSpPr>
          <p:cNvPr id="14" name="Plassholder for tekst 13">
            <a:extLst>
              <a:ext uri="{FF2B5EF4-FFF2-40B4-BE49-F238E27FC236}">
                <a16:creationId xmlns:a16="http://schemas.microsoft.com/office/drawing/2014/main" id="{047C290C-8C2B-4C85-B2B4-3319F25B6D92}"/>
              </a:ext>
            </a:extLst>
          </p:cNvPr>
          <p:cNvSpPr>
            <a:spLocks noGrp="1"/>
          </p:cNvSpPr>
          <p:nvPr>
            <p:ph type="body" idx="2"/>
          </p:nvPr>
        </p:nvSpPr>
        <p:spPr>
          <a:xfrm>
            <a:off x="5766271" y="1430150"/>
            <a:ext cx="3143700" cy="3265800"/>
          </a:xfrm>
        </p:spPr>
        <p:txBody>
          <a:bodyPr/>
          <a:lstStyle/>
          <a:p>
            <a:r>
              <a:rPr lang="en-US" dirty="0"/>
              <a:t>LDA topic modelling</a:t>
            </a:r>
          </a:p>
        </p:txBody>
      </p:sp>
      <p:sp>
        <p:nvSpPr>
          <p:cNvPr id="10" name="Google Shape;262;p18">
            <a:extLst>
              <a:ext uri="{FF2B5EF4-FFF2-40B4-BE49-F238E27FC236}">
                <a16:creationId xmlns:a16="http://schemas.microsoft.com/office/drawing/2014/main" id="{55AA3EF8-ECD4-4626-9C53-AC446347BBB3}"/>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dirty="0"/>
          </a:p>
        </p:txBody>
      </p:sp>
      <p:pic>
        <p:nvPicPr>
          <p:cNvPr id="9" name="Bilde 8">
            <a:extLst>
              <a:ext uri="{FF2B5EF4-FFF2-40B4-BE49-F238E27FC236}">
                <a16:creationId xmlns:a16="http://schemas.microsoft.com/office/drawing/2014/main" id="{909D2DA7-C818-4C0C-8B63-FA5DAF47EA6B}"/>
              </a:ext>
            </a:extLst>
          </p:cNvPr>
          <p:cNvPicPr>
            <a:picLocks noChangeAspect="1"/>
          </p:cNvPicPr>
          <p:nvPr/>
        </p:nvPicPr>
        <p:blipFill>
          <a:blip r:embed="rId2"/>
          <a:stretch>
            <a:fillRect/>
          </a:stretch>
        </p:blipFill>
        <p:spPr>
          <a:xfrm>
            <a:off x="403198" y="1790163"/>
            <a:ext cx="5281108" cy="3068439"/>
          </a:xfrm>
          <a:prstGeom prst="rect">
            <a:avLst/>
          </a:prstGeom>
        </p:spPr>
      </p:pic>
      <p:pic>
        <p:nvPicPr>
          <p:cNvPr id="12" name="Bilde 11">
            <a:extLst>
              <a:ext uri="{FF2B5EF4-FFF2-40B4-BE49-F238E27FC236}">
                <a16:creationId xmlns:a16="http://schemas.microsoft.com/office/drawing/2014/main" id="{CE7AFC60-C11F-476F-9EDA-9581713AF603}"/>
              </a:ext>
            </a:extLst>
          </p:cNvPr>
          <p:cNvPicPr>
            <a:picLocks noChangeAspect="1"/>
          </p:cNvPicPr>
          <p:nvPr/>
        </p:nvPicPr>
        <p:blipFill>
          <a:blip r:embed="rId3"/>
          <a:stretch>
            <a:fillRect/>
          </a:stretch>
        </p:blipFill>
        <p:spPr>
          <a:xfrm>
            <a:off x="5860418" y="2259345"/>
            <a:ext cx="2955407" cy="1084358"/>
          </a:xfrm>
          <a:prstGeom prst="rect">
            <a:avLst/>
          </a:prstGeom>
        </p:spPr>
      </p:pic>
    </p:spTree>
    <p:extLst>
      <p:ext uri="{BB962C8B-B14F-4D97-AF65-F5344CB8AC3E}">
        <p14:creationId xmlns:p14="http://schemas.microsoft.com/office/powerpoint/2010/main" val="255644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3000">
              <a:schemeClr val="accent3"/>
            </a:gs>
            <a:gs pos="31000">
              <a:schemeClr val="accent2"/>
            </a:gs>
            <a:gs pos="100000">
              <a:srgbClr val="40ABE3"/>
            </a:gs>
          </a:gsLst>
          <a:lin ang="8100019" scaled="0"/>
        </a:gradFill>
        <a:effectLst/>
      </p:bgPr>
    </p:bg>
    <p:spTree>
      <p:nvGrpSpPr>
        <p:cNvPr id="1" name="Shape 234"/>
        <p:cNvGrpSpPr/>
        <p:nvPr/>
      </p:nvGrpSpPr>
      <p:grpSpPr>
        <a:xfrm>
          <a:off x="0" y="0"/>
          <a:ext cx="0" cy="0"/>
          <a:chOff x="0" y="0"/>
          <a:chExt cx="0" cy="0"/>
        </a:xfrm>
      </p:grpSpPr>
      <p:sp>
        <p:nvSpPr>
          <p:cNvPr id="236" name="Google Shape;236;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10" name="Bilde 9">
            <a:extLst>
              <a:ext uri="{FF2B5EF4-FFF2-40B4-BE49-F238E27FC236}">
                <a16:creationId xmlns:a16="http://schemas.microsoft.com/office/drawing/2014/main" id="{B62F408E-F045-4996-9914-92C15EEBB50C}"/>
              </a:ext>
            </a:extLst>
          </p:cNvPr>
          <p:cNvPicPr>
            <a:picLocks noChangeAspect="1"/>
          </p:cNvPicPr>
          <p:nvPr/>
        </p:nvPicPr>
        <p:blipFill>
          <a:blip r:embed="rId3"/>
          <a:stretch>
            <a:fillRect/>
          </a:stretch>
        </p:blipFill>
        <p:spPr>
          <a:xfrm>
            <a:off x="-573110" y="0"/>
            <a:ext cx="10290220" cy="5143500"/>
          </a:xfrm>
          <a:prstGeom prst="rect">
            <a:avLst/>
          </a:prstGeom>
        </p:spPr>
      </p:pic>
      <p:sp>
        <p:nvSpPr>
          <p:cNvPr id="11" name="TekstSylinder 10">
            <a:extLst>
              <a:ext uri="{FF2B5EF4-FFF2-40B4-BE49-F238E27FC236}">
                <a16:creationId xmlns:a16="http://schemas.microsoft.com/office/drawing/2014/main" id="{76B84044-B60C-4970-ACD0-8D16C5B60D10}"/>
              </a:ext>
            </a:extLst>
          </p:cNvPr>
          <p:cNvSpPr txBox="1"/>
          <p:nvPr/>
        </p:nvSpPr>
        <p:spPr>
          <a:xfrm>
            <a:off x="1815920" y="2829328"/>
            <a:ext cx="5280338" cy="830997"/>
          </a:xfrm>
          <a:prstGeom prst="rect">
            <a:avLst/>
          </a:prstGeom>
          <a:solidFill>
            <a:schemeClr val="accent1"/>
          </a:solidFill>
        </p:spPr>
        <p:txBody>
          <a:bodyPr wrap="square" rtlCol="0">
            <a:spAutoFit/>
          </a:bodyPr>
          <a:lstStyle/>
          <a:p>
            <a:pPr algn="ctr"/>
            <a:r>
              <a:rPr lang="en-US" sz="4800" dirty="0">
                <a:solidFill>
                  <a:schemeClr val="tx1"/>
                </a:solidFill>
              </a:rPr>
              <a:t>Choice overload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592F5B55-DF07-4536-A8CE-5A33FD452ED2}"/>
              </a:ext>
            </a:extLst>
          </p:cNvPr>
          <p:cNvSpPr>
            <a:spLocks noGrp="1"/>
          </p:cNvSpPr>
          <p:nvPr>
            <p:ph type="title"/>
          </p:nvPr>
        </p:nvSpPr>
        <p:spPr/>
        <p:txBody>
          <a:bodyPr/>
          <a:lstStyle/>
          <a:p>
            <a:r>
              <a:rPr lang="en-US" dirty="0"/>
              <a:t>Sources</a:t>
            </a:r>
          </a:p>
        </p:txBody>
      </p:sp>
      <p:sp>
        <p:nvSpPr>
          <p:cNvPr id="4" name="Plassholder for tekst 3">
            <a:extLst>
              <a:ext uri="{FF2B5EF4-FFF2-40B4-BE49-F238E27FC236}">
                <a16:creationId xmlns:a16="http://schemas.microsoft.com/office/drawing/2014/main" id="{279B54A2-6B47-49FF-920A-6A3EFF7A2B1D}"/>
              </a:ext>
            </a:extLst>
          </p:cNvPr>
          <p:cNvSpPr>
            <a:spLocks noGrp="1"/>
          </p:cNvSpPr>
          <p:nvPr>
            <p:ph type="body" idx="1"/>
          </p:nvPr>
        </p:nvSpPr>
        <p:spPr/>
        <p:txBody>
          <a:bodyPr/>
          <a:lstStyle/>
          <a:p>
            <a:pPr marL="101600" indent="0">
              <a:buNone/>
            </a:pPr>
            <a:r>
              <a:rPr lang="en-US" sz="900" dirty="0" err="1"/>
              <a:t>Deldjoo</a:t>
            </a:r>
            <a:r>
              <a:rPr lang="en-US" sz="900" dirty="0"/>
              <a:t>, Yashar, Mehdi Elahi, P. </a:t>
            </a:r>
            <a:r>
              <a:rPr lang="en-US" sz="900" dirty="0" err="1"/>
              <a:t>Cremonesi</a:t>
            </a:r>
            <a:r>
              <a:rPr lang="en-US" sz="900" dirty="0"/>
              <a:t>, Franca </a:t>
            </a:r>
            <a:r>
              <a:rPr lang="en-US" sz="900" dirty="0" err="1"/>
              <a:t>Garzotto</a:t>
            </a:r>
            <a:r>
              <a:rPr lang="en-US" sz="900" dirty="0"/>
              <a:t>, Pietro </a:t>
            </a:r>
            <a:r>
              <a:rPr lang="en-US" sz="900" dirty="0" err="1"/>
              <a:t>Piazzolla</a:t>
            </a:r>
            <a:r>
              <a:rPr lang="en-US" sz="900" dirty="0"/>
              <a:t> and Massimo </a:t>
            </a:r>
            <a:r>
              <a:rPr lang="en-US" sz="900" dirty="0" err="1"/>
              <a:t>Quadrana</a:t>
            </a:r>
            <a:r>
              <a:rPr lang="en-US" sz="900" dirty="0"/>
              <a:t>. 2016a. “Content-Based Video Recommendation System Based on Stylistic Visual Features.” Journal on Data Semantics 5:99–113. 2.2, 2.5.</a:t>
            </a:r>
          </a:p>
          <a:p>
            <a:pPr marL="101600" indent="0">
              <a:buNone/>
            </a:pPr>
            <a:endParaRPr lang="en-US" sz="900" dirty="0"/>
          </a:p>
          <a:p>
            <a:pPr marL="101600" indent="0">
              <a:buNone/>
            </a:pPr>
            <a:r>
              <a:rPr lang="en-US" sz="900" dirty="0"/>
              <a:t>Messina, Pablo &amp; Dominguez, Vicente &amp; Parra, Denis &amp; </a:t>
            </a:r>
            <a:r>
              <a:rPr lang="en-US" sz="900" dirty="0" err="1"/>
              <a:t>Trattner</a:t>
            </a:r>
            <a:r>
              <a:rPr lang="en-US" sz="900" dirty="0"/>
              <a:t>, Christoph &amp; Soto, Alvaro. (2019). Content-based artwork recommendation: integrating painting metadata with neural and manually-engineered visual features. User Modeling and User-Adapted Interaction. 28. 40. 10.1007/s11257-018-9206-9.</a:t>
            </a:r>
          </a:p>
          <a:p>
            <a:pPr marL="101600" indent="0">
              <a:buNone/>
            </a:pPr>
            <a:endParaRPr lang="en-US" sz="900" dirty="0"/>
          </a:p>
          <a:p>
            <a:pPr marL="101600" indent="0">
              <a:buNone/>
            </a:pPr>
            <a:r>
              <a:rPr lang="en-US" sz="900" dirty="0"/>
              <a:t>Starke, Alain &amp; Willemsen, </a:t>
            </a:r>
            <a:r>
              <a:rPr lang="en-US" sz="900" dirty="0" err="1"/>
              <a:t>Martijn</a:t>
            </a:r>
            <a:r>
              <a:rPr lang="en-US" sz="900" dirty="0"/>
              <a:t> &amp; </a:t>
            </a:r>
            <a:r>
              <a:rPr lang="en-US" sz="900" dirty="0" err="1"/>
              <a:t>Trattner</a:t>
            </a:r>
            <a:r>
              <a:rPr lang="en-US" sz="900" dirty="0"/>
              <a:t>, Christoph. (2021). Nudging Healthy Choices in Food Search Through Visual Attractiveness. Frontiers in Artificial Intelligence. 4. 621743. 10.3389/frai.2021.621743. </a:t>
            </a:r>
          </a:p>
          <a:p>
            <a:pPr marL="101600" indent="0">
              <a:buNone/>
            </a:pPr>
            <a:r>
              <a:rPr lang="en-US" sz="900" dirty="0"/>
              <a:t> </a:t>
            </a:r>
          </a:p>
          <a:p>
            <a:pPr marL="101600" indent="0">
              <a:buNone/>
            </a:pPr>
            <a:r>
              <a:rPr lang="en-US" sz="900" dirty="0"/>
              <a:t>Kula, Maciej. "Metadata embeddings for user and item cold-start recommendations." </a:t>
            </a:r>
            <a:r>
              <a:rPr lang="en-US" sz="900" dirty="0" err="1"/>
              <a:t>arXiv</a:t>
            </a:r>
            <a:r>
              <a:rPr lang="en-US" sz="900" dirty="0"/>
              <a:t> preprint arXiv:1507.08439 (2015).</a:t>
            </a:r>
          </a:p>
        </p:txBody>
      </p:sp>
      <p:sp>
        <p:nvSpPr>
          <p:cNvPr id="5" name="Plassholder for tekst 4">
            <a:extLst>
              <a:ext uri="{FF2B5EF4-FFF2-40B4-BE49-F238E27FC236}">
                <a16:creationId xmlns:a16="http://schemas.microsoft.com/office/drawing/2014/main" id="{0EE0194C-E1B5-42E4-AFF0-E5747B7C11AC}"/>
              </a:ext>
            </a:extLst>
          </p:cNvPr>
          <p:cNvSpPr>
            <a:spLocks noGrp="1"/>
          </p:cNvSpPr>
          <p:nvPr>
            <p:ph type="body" idx="2"/>
          </p:nvPr>
        </p:nvSpPr>
        <p:spPr/>
        <p:txBody>
          <a:bodyPr/>
          <a:lstStyle/>
          <a:p>
            <a:pPr marL="101600" indent="0">
              <a:buNone/>
            </a:pPr>
            <a:endParaRPr lang="en-US" sz="900" dirty="0"/>
          </a:p>
        </p:txBody>
      </p:sp>
      <p:sp>
        <p:nvSpPr>
          <p:cNvPr id="2" name="Plassholder for lysbildenummer 1">
            <a:extLst>
              <a:ext uri="{FF2B5EF4-FFF2-40B4-BE49-F238E27FC236}">
                <a16:creationId xmlns:a16="http://schemas.microsoft.com/office/drawing/2014/main" id="{0EA7E457-9F9D-450D-99FC-C7299CAB5ED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782120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641AD947-534F-4509-8F2F-991CDBAFCA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sp>
        <p:nvSpPr>
          <p:cNvPr id="3" name="TekstSylinder 2">
            <a:extLst>
              <a:ext uri="{FF2B5EF4-FFF2-40B4-BE49-F238E27FC236}">
                <a16:creationId xmlns:a16="http://schemas.microsoft.com/office/drawing/2014/main" id="{1230C398-5BD2-468A-84D7-1D7417C37798}"/>
              </a:ext>
            </a:extLst>
          </p:cNvPr>
          <p:cNvSpPr txBox="1"/>
          <p:nvPr/>
        </p:nvSpPr>
        <p:spPr>
          <a:xfrm>
            <a:off x="1645920" y="780288"/>
            <a:ext cx="5766816" cy="3560064"/>
          </a:xfrm>
          <a:prstGeom prst="rect">
            <a:avLst/>
          </a:prstGeom>
          <a:noFill/>
        </p:spPr>
        <p:txBody>
          <a:bodyPr wrap="square" rtlCol="0">
            <a:spAutoFit/>
          </a:bodyPr>
          <a:lstStyle/>
          <a:p>
            <a:endParaRPr lang="en-US" dirty="0"/>
          </a:p>
        </p:txBody>
      </p:sp>
      <p:pic>
        <p:nvPicPr>
          <p:cNvPr id="5" name="Bilde 4">
            <a:extLst>
              <a:ext uri="{FF2B5EF4-FFF2-40B4-BE49-F238E27FC236}">
                <a16:creationId xmlns:a16="http://schemas.microsoft.com/office/drawing/2014/main" id="{B68A24B1-6E6E-483E-95B6-1F3F3BF38993}"/>
              </a:ext>
            </a:extLst>
          </p:cNvPr>
          <p:cNvPicPr>
            <a:picLocks noChangeAspect="1"/>
          </p:cNvPicPr>
          <p:nvPr/>
        </p:nvPicPr>
        <p:blipFill>
          <a:blip r:embed="rId2"/>
          <a:stretch>
            <a:fillRect/>
          </a:stretch>
        </p:blipFill>
        <p:spPr>
          <a:xfrm>
            <a:off x="710045" y="0"/>
            <a:ext cx="7723909" cy="5143500"/>
          </a:xfrm>
          <a:prstGeom prst="rect">
            <a:avLst/>
          </a:prstGeom>
        </p:spPr>
      </p:pic>
    </p:spTree>
    <p:extLst>
      <p:ext uri="{BB962C8B-B14F-4D97-AF65-F5344CB8AC3E}">
        <p14:creationId xmlns:p14="http://schemas.microsoft.com/office/powerpoint/2010/main" val="4170433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Outline</a:t>
            </a:r>
            <a:endParaRPr dirty="0"/>
          </a:p>
        </p:txBody>
      </p:sp>
      <p:sp>
        <p:nvSpPr>
          <p:cNvPr id="212" name="Google Shape;212;p13"/>
          <p:cNvSpPr txBox="1">
            <a:spLocks noGrp="1"/>
          </p:cNvSpPr>
          <p:nvPr>
            <p:ph type="body" idx="2"/>
          </p:nvPr>
        </p:nvSpPr>
        <p:spPr>
          <a:xfrm>
            <a:off x="4771380" y="1436914"/>
            <a:ext cx="3164808" cy="3259036"/>
          </a:xfrm>
          <a:prstGeom prst="rect">
            <a:avLst/>
          </a:prstGeom>
        </p:spPr>
        <p:txBody>
          <a:bodyPr spcFirstLastPara="1" wrap="square" lIns="0" tIns="0" rIns="0" bIns="0" anchor="t" anchorCtr="0">
            <a:noAutofit/>
          </a:bodyPr>
          <a:lstStyle/>
          <a:p>
            <a:pPr marL="342900" indent="-342900">
              <a:buClr>
                <a:schemeClr val="dk1"/>
              </a:buClr>
              <a:buSzPts val="1100"/>
              <a:buAutoNum type="arabicPeriod" startAt="4"/>
            </a:pPr>
            <a:endParaRPr lang="nb-NO" sz="1600" b="1" dirty="0"/>
          </a:p>
          <a:p>
            <a:pPr marL="0" lvl="0" indent="0" algn="l" rtl="0">
              <a:spcBef>
                <a:spcPts val="600"/>
              </a:spcBef>
              <a:spcAft>
                <a:spcPts val="600"/>
              </a:spcAft>
              <a:buClr>
                <a:schemeClr val="dk1"/>
              </a:buClr>
              <a:buSzPts val="1100"/>
              <a:buFont typeface="Arial"/>
              <a:buNone/>
            </a:pPr>
            <a:endParaRPr sz="1200" b="1" dirty="0"/>
          </a:p>
        </p:txBody>
      </p:sp>
      <p:sp>
        <p:nvSpPr>
          <p:cNvPr id="213" name="Google Shape;213;p13"/>
          <p:cNvSpPr txBox="1">
            <a:spLocks noGrp="1"/>
          </p:cNvSpPr>
          <p:nvPr>
            <p:ph type="body" idx="1"/>
          </p:nvPr>
        </p:nvSpPr>
        <p:spPr>
          <a:xfrm>
            <a:off x="1207773" y="1430150"/>
            <a:ext cx="5616444" cy="3265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None/>
            </a:pPr>
            <a:endParaRPr lang="nb-NO" sz="1800" b="1" dirty="0"/>
          </a:p>
          <a:p>
            <a:pPr marL="0" lvl="0" indent="0" algn="l" rtl="0">
              <a:spcBef>
                <a:spcPts val="0"/>
              </a:spcBef>
              <a:spcAft>
                <a:spcPts val="0"/>
              </a:spcAft>
              <a:buClr>
                <a:schemeClr val="dk1"/>
              </a:buClr>
              <a:buSzPts val="1100"/>
              <a:buNone/>
            </a:pPr>
            <a:r>
              <a:rPr lang="nb-NO" sz="1800" b="1" dirty="0"/>
              <a:t>1.   Research </a:t>
            </a:r>
            <a:r>
              <a:rPr lang="nb-NO" sz="1800" b="1" dirty="0" err="1"/>
              <a:t>context</a:t>
            </a:r>
            <a:r>
              <a:rPr lang="nb-NO" sz="1800" b="1" dirty="0"/>
              <a:t>, problem, and </a:t>
            </a:r>
            <a:r>
              <a:rPr lang="nb-NO" sz="1800" b="1" dirty="0" err="1"/>
              <a:t>proposed</a:t>
            </a:r>
            <a:r>
              <a:rPr lang="nb-NO" sz="1800" b="1" dirty="0"/>
              <a:t> </a:t>
            </a:r>
            <a:r>
              <a:rPr lang="nb-NO" sz="1800" b="1" dirty="0" err="1"/>
              <a:t>solution</a:t>
            </a:r>
            <a:r>
              <a:rPr lang="nb-NO" sz="1800" b="1" dirty="0"/>
              <a:t> </a:t>
            </a:r>
          </a:p>
          <a:p>
            <a:pPr marL="342900" lvl="0" indent="-342900" algn="l" rtl="0">
              <a:spcBef>
                <a:spcPts val="0"/>
              </a:spcBef>
              <a:spcAft>
                <a:spcPts val="0"/>
              </a:spcAft>
              <a:buClr>
                <a:schemeClr val="dk1"/>
              </a:buClr>
              <a:buSzPts val="1100"/>
              <a:buAutoNum type="arabicPeriod"/>
            </a:pPr>
            <a:endParaRPr lang="nb-NO" sz="1800" b="1" dirty="0"/>
          </a:p>
          <a:p>
            <a:pPr marL="0" lvl="0" indent="0" algn="l" rtl="0">
              <a:spcBef>
                <a:spcPts val="0"/>
              </a:spcBef>
              <a:spcAft>
                <a:spcPts val="0"/>
              </a:spcAft>
              <a:buClr>
                <a:schemeClr val="dk1"/>
              </a:buClr>
              <a:buSzPts val="1100"/>
              <a:buNone/>
            </a:pPr>
            <a:r>
              <a:rPr lang="nb-NO" sz="1800" b="1" dirty="0"/>
              <a:t>2.   </a:t>
            </a:r>
            <a:r>
              <a:rPr lang="nb-NO" sz="1800" b="1" dirty="0" err="1"/>
              <a:t>Methodology</a:t>
            </a:r>
            <a:endParaRPr lang="nb-NO" sz="1800" b="1" dirty="0"/>
          </a:p>
          <a:p>
            <a:pPr marL="342900" lvl="0" indent="-342900" algn="l" rtl="0">
              <a:spcBef>
                <a:spcPts val="0"/>
              </a:spcBef>
              <a:spcAft>
                <a:spcPts val="0"/>
              </a:spcAft>
              <a:buClr>
                <a:schemeClr val="dk1"/>
              </a:buClr>
              <a:buSzPts val="1100"/>
              <a:buAutoNum type="arabicPeriod"/>
            </a:pPr>
            <a:endParaRPr lang="nb-NO" sz="1800" b="1" dirty="0"/>
          </a:p>
          <a:p>
            <a:pPr marL="0" lvl="0" indent="0" algn="l" rtl="0">
              <a:spcBef>
                <a:spcPts val="0"/>
              </a:spcBef>
              <a:spcAft>
                <a:spcPts val="0"/>
              </a:spcAft>
              <a:buClr>
                <a:schemeClr val="dk1"/>
              </a:buClr>
              <a:buSzPts val="1100"/>
              <a:buNone/>
            </a:pPr>
            <a:r>
              <a:rPr lang="nb-NO" sz="1800" b="1" dirty="0"/>
              <a:t>3.   </a:t>
            </a:r>
            <a:r>
              <a:rPr lang="nb-NO" sz="1800" b="1" dirty="0" err="1"/>
              <a:t>Results</a:t>
            </a:r>
            <a:br>
              <a:rPr lang="nb-NO" sz="1800" b="1" dirty="0"/>
            </a:br>
            <a:endParaRPr lang="nb-NO" sz="1800" b="1" dirty="0"/>
          </a:p>
          <a:p>
            <a:pPr marL="0" indent="0">
              <a:buClr>
                <a:schemeClr val="dk1"/>
              </a:buClr>
              <a:buSzPts val="1100"/>
              <a:buNone/>
            </a:pPr>
            <a:r>
              <a:rPr lang="nb-NO" sz="1800" b="1" dirty="0"/>
              <a:t>4.   </a:t>
            </a:r>
            <a:r>
              <a:rPr lang="nb-NO" sz="1800" b="1" dirty="0" err="1"/>
              <a:t>Discussion</a:t>
            </a:r>
            <a:r>
              <a:rPr lang="nb-NO" sz="1800" b="1" dirty="0"/>
              <a:t> &amp; </a:t>
            </a:r>
            <a:r>
              <a:rPr lang="nb-NO" sz="1800" b="1" dirty="0" err="1"/>
              <a:t>Conclusion</a:t>
            </a:r>
            <a:endParaRPr lang="nb-NO" sz="1800" b="1" dirty="0"/>
          </a:p>
          <a:p>
            <a:pPr indent="-457200">
              <a:buClr>
                <a:schemeClr val="dk1"/>
              </a:buClr>
              <a:buSzPts val="1100"/>
              <a:buFont typeface="+mj-lt"/>
              <a:buAutoNum type="arabicPeriod"/>
            </a:pPr>
            <a:endParaRPr lang="nb-NO" sz="1400" b="1" dirty="0"/>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gradFill>
          <a:gsLst>
            <a:gs pos="0">
              <a:schemeClr val="accent6"/>
            </a:gs>
            <a:gs pos="13000">
              <a:schemeClr val="accent4"/>
            </a:gs>
            <a:gs pos="31000">
              <a:schemeClr val="accent3"/>
            </a:gs>
            <a:gs pos="100000">
              <a:schemeClr val="accent2"/>
            </a:gs>
          </a:gsLst>
          <a:lin ang="8100019" scaled="0"/>
        </a:gradFill>
        <a:effectLst/>
      </p:bgPr>
    </p:bg>
    <p:spTree>
      <p:nvGrpSpPr>
        <p:cNvPr id="1" name=""/>
        <p:cNvGrpSpPr/>
        <p:nvPr/>
      </p:nvGrpSpPr>
      <p:grpSpPr>
        <a:xfrm>
          <a:off x="0" y="0"/>
          <a:ext cx="0" cy="0"/>
          <a:chOff x="0" y="0"/>
          <a:chExt cx="0" cy="0"/>
        </a:xfrm>
      </p:grpSpPr>
      <p:sp>
        <p:nvSpPr>
          <p:cNvPr id="3" name="Plassholder for lysbildenummer 2">
            <a:extLst>
              <a:ext uri="{FF2B5EF4-FFF2-40B4-BE49-F238E27FC236}">
                <a16:creationId xmlns:a16="http://schemas.microsoft.com/office/drawing/2014/main" id="{62A841A2-D858-40A9-9DF2-0671F5055E4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sp>
        <p:nvSpPr>
          <p:cNvPr id="4" name="Google Shape;235;p16">
            <a:extLst>
              <a:ext uri="{FF2B5EF4-FFF2-40B4-BE49-F238E27FC236}">
                <a16:creationId xmlns:a16="http://schemas.microsoft.com/office/drawing/2014/main" id="{3267EB7B-83EE-46C7-A96E-D12E1E8B0BFD}"/>
              </a:ext>
            </a:extLst>
          </p:cNvPr>
          <p:cNvSpPr txBox="1">
            <a:spLocks/>
          </p:cNvSpPr>
          <p:nvPr/>
        </p:nvSpPr>
        <p:spPr>
          <a:xfrm>
            <a:off x="1408788" y="1041279"/>
            <a:ext cx="6326423" cy="354452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r>
              <a:rPr lang="en-US" sz="3200" b="1" dirty="0">
                <a:solidFill>
                  <a:srgbClr val="082A44"/>
                </a:solidFill>
                <a:latin typeface="Inria Sans Light" panose="020B0604020202020204" charset="0"/>
              </a:rPr>
              <a:t>Hours</a:t>
            </a:r>
            <a:r>
              <a:rPr lang="en-US" sz="3200" dirty="0">
                <a:solidFill>
                  <a:srgbClr val="082A44"/>
                </a:solidFill>
                <a:latin typeface="Inria Sans Light" panose="020B0604020202020204" charset="0"/>
              </a:rPr>
              <a:t> of video uploaded to YouTube </a:t>
            </a:r>
            <a:r>
              <a:rPr lang="en-US" sz="3200" b="1" dirty="0">
                <a:solidFill>
                  <a:srgbClr val="082A44"/>
                </a:solidFill>
                <a:latin typeface="Inria Sans Light" panose="020B0604020202020204" charset="0"/>
              </a:rPr>
              <a:t>every</a:t>
            </a:r>
            <a:r>
              <a:rPr lang="en-US" sz="3200" dirty="0">
                <a:solidFill>
                  <a:srgbClr val="082A44"/>
                </a:solidFill>
                <a:latin typeface="Inria Sans Light" panose="020B0604020202020204" charset="0"/>
              </a:rPr>
              <a:t> </a:t>
            </a:r>
            <a:r>
              <a:rPr lang="en-US" sz="3200" b="1" dirty="0">
                <a:solidFill>
                  <a:srgbClr val="082A44"/>
                </a:solidFill>
                <a:latin typeface="Inria Sans Light" panose="020B0604020202020204" charset="0"/>
              </a:rPr>
              <a:t>minute</a:t>
            </a:r>
            <a:r>
              <a:rPr lang="en-US" sz="3200" dirty="0">
                <a:solidFill>
                  <a:srgbClr val="082A44"/>
                </a:solidFill>
                <a:latin typeface="Inria Sans Light" panose="020B0604020202020204" charset="0"/>
              </a:rPr>
              <a:t>:</a:t>
            </a:r>
            <a:br>
              <a:rPr lang="en-US" sz="3200" dirty="0">
                <a:solidFill>
                  <a:srgbClr val="082A44"/>
                </a:solidFill>
                <a:latin typeface="Inria Sans Light" panose="020B0604020202020204" charset="0"/>
              </a:rPr>
            </a:br>
            <a:br>
              <a:rPr lang="en-US" sz="3200" dirty="0">
                <a:solidFill>
                  <a:srgbClr val="082A44"/>
                </a:solidFill>
                <a:latin typeface="Inria Sans Light" panose="020B0604020202020204" charset="0"/>
              </a:rPr>
            </a:br>
            <a:r>
              <a:rPr lang="en-US" sz="4000" b="1" dirty="0">
                <a:solidFill>
                  <a:srgbClr val="082A44"/>
                </a:solidFill>
                <a:latin typeface="Inria Sans Light" panose="020B0604020202020204" charset="0"/>
              </a:rPr>
              <a:t>500+</a:t>
            </a:r>
          </a:p>
        </p:txBody>
      </p:sp>
    </p:spTree>
    <p:extLst>
      <p:ext uri="{BB962C8B-B14F-4D97-AF65-F5344CB8AC3E}">
        <p14:creationId xmlns:p14="http://schemas.microsoft.com/office/powerpoint/2010/main" val="130975156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Recommender Systems (RS)</a:t>
            </a:r>
            <a:endParaRPr dirty="0"/>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US" dirty="0"/>
              <a:t>Tools that help users discover items they may like.</a:t>
            </a:r>
          </a:p>
          <a:p>
            <a:pPr marL="457200" lvl="0" indent="-342900" algn="l" rtl="0">
              <a:spcBef>
                <a:spcPts val="600"/>
              </a:spcBef>
              <a:spcAft>
                <a:spcPts val="0"/>
              </a:spcAft>
              <a:buSzPts val="1800"/>
              <a:buChar char="⬥"/>
            </a:pPr>
            <a:r>
              <a:rPr lang="en" dirty="0"/>
              <a:t>Examples of RSs:</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pic>
        <p:nvPicPr>
          <p:cNvPr id="3" name="Bilde 2">
            <a:extLst>
              <a:ext uri="{FF2B5EF4-FFF2-40B4-BE49-F238E27FC236}">
                <a16:creationId xmlns:a16="http://schemas.microsoft.com/office/drawing/2014/main" id="{FD853DF1-2BD4-4312-A258-5C4B212E3D0A}"/>
              </a:ext>
            </a:extLst>
          </p:cNvPr>
          <p:cNvPicPr>
            <a:picLocks noChangeAspect="1"/>
          </p:cNvPicPr>
          <p:nvPr/>
        </p:nvPicPr>
        <p:blipFill>
          <a:blip r:embed="rId3"/>
          <a:stretch>
            <a:fillRect/>
          </a:stretch>
        </p:blipFill>
        <p:spPr>
          <a:xfrm>
            <a:off x="3037874" y="4155859"/>
            <a:ext cx="710362" cy="709873"/>
          </a:xfrm>
          <a:prstGeom prst="rect">
            <a:avLst/>
          </a:prstGeom>
        </p:spPr>
      </p:pic>
      <p:pic>
        <p:nvPicPr>
          <p:cNvPr id="9" name="Bilde 8">
            <a:extLst>
              <a:ext uri="{FF2B5EF4-FFF2-40B4-BE49-F238E27FC236}">
                <a16:creationId xmlns:a16="http://schemas.microsoft.com/office/drawing/2014/main" id="{94B89AEF-66BB-4B32-910F-F0AF8ECA2ED2}"/>
              </a:ext>
            </a:extLst>
          </p:cNvPr>
          <p:cNvPicPr>
            <a:picLocks noChangeAspect="1"/>
          </p:cNvPicPr>
          <p:nvPr/>
        </p:nvPicPr>
        <p:blipFill>
          <a:blip r:embed="rId4"/>
          <a:stretch>
            <a:fillRect/>
          </a:stretch>
        </p:blipFill>
        <p:spPr>
          <a:xfrm>
            <a:off x="1480767" y="4144890"/>
            <a:ext cx="392702" cy="709874"/>
          </a:xfrm>
          <a:prstGeom prst="rect">
            <a:avLst/>
          </a:prstGeom>
        </p:spPr>
      </p:pic>
      <p:pic>
        <p:nvPicPr>
          <p:cNvPr id="11" name="Bilde 10">
            <a:extLst>
              <a:ext uri="{FF2B5EF4-FFF2-40B4-BE49-F238E27FC236}">
                <a16:creationId xmlns:a16="http://schemas.microsoft.com/office/drawing/2014/main" id="{C378175D-F22F-445F-85AF-A300BA3C1FEF}"/>
              </a:ext>
            </a:extLst>
          </p:cNvPr>
          <p:cNvPicPr>
            <a:picLocks noChangeAspect="1"/>
          </p:cNvPicPr>
          <p:nvPr/>
        </p:nvPicPr>
        <p:blipFill>
          <a:blip r:embed="rId5"/>
          <a:stretch>
            <a:fillRect/>
          </a:stretch>
        </p:blipFill>
        <p:spPr>
          <a:xfrm>
            <a:off x="915660" y="2996383"/>
            <a:ext cx="1522917" cy="1083809"/>
          </a:xfrm>
          <a:prstGeom prst="rect">
            <a:avLst/>
          </a:prstGeom>
        </p:spPr>
      </p:pic>
      <p:pic>
        <p:nvPicPr>
          <p:cNvPr id="13" name="Bilde 12">
            <a:extLst>
              <a:ext uri="{FF2B5EF4-FFF2-40B4-BE49-F238E27FC236}">
                <a16:creationId xmlns:a16="http://schemas.microsoft.com/office/drawing/2014/main" id="{EF3C1FA1-696F-4E6E-8641-4380F0537F7A}"/>
              </a:ext>
            </a:extLst>
          </p:cNvPr>
          <p:cNvPicPr>
            <a:picLocks noChangeAspect="1"/>
          </p:cNvPicPr>
          <p:nvPr/>
        </p:nvPicPr>
        <p:blipFill>
          <a:blip r:embed="rId6"/>
          <a:stretch>
            <a:fillRect/>
          </a:stretch>
        </p:blipFill>
        <p:spPr>
          <a:xfrm>
            <a:off x="4789797" y="4147939"/>
            <a:ext cx="882350" cy="725715"/>
          </a:xfrm>
          <a:prstGeom prst="rect">
            <a:avLst/>
          </a:prstGeom>
        </p:spPr>
      </p:pic>
      <p:pic>
        <p:nvPicPr>
          <p:cNvPr id="15" name="Bilde 14">
            <a:extLst>
              <a:ext uri="{FF2B5EF4-FFF2-40B4-BE49-F238E27FC236}">
                <a16:creationId xmlns:a16="http://schemas.microsoft.com/office/drawing/2014/main" id="{108C518A-0B94-4BF6-A24D-0A5922177BC3}"/>
              </a:ext>
            </a:extLst>
          </p:cNvPr>
          <p:cNvPicPr>
            <a:picLocks noChangeAspect="1"/>
          </p:cNvPicPr>
          <p:nvPr/>
        </p:nvPicPr>
        <p:blipFill>
          <a:blip r:embed="rId7"/>
          <a:stretch>
            <a:fillRect/>
          </a:stretch>
        </p:blipFill>
        <p:spPr>
          <a:xfrm>
            <a:off x="4692797" y="3143537"/>
            <a:ext cx="1076351" cy="789504"/>
          </a:xfrm>
          <a:prstGeom prst="rect">
            <a:avLst/>
          </a:prstGeom>
        </p:spPr>
      </p:pic>
      <p:pic>
        <p:nvPicPr>
          <p:cNvPr id="17" name="Bilde 16">
            <a:extLst>
              <a:ext uri="{FF2B5EF4-FFF2-40B4-BE49-F238E27FC236}">
                <a16:creationId xmlns:a16="http://schemas.microsoft.com/office/drawing/2014/main" id="{9D12DB7A-AC86-47C2-8059-3D9CE26BED5C}"/>
              </a:ext>
            </a:extLst>
          </p:cNvPr>
          <p:cNvPicPr>
            <a:picLocks noChangeAspect="1"/>
          </p:cNvPicPr>
          <p:nvPr/>
        </p:nvPicPr>
        <p:blipFill>
          <a:blip r:embed="rId8"/>
          <a:stretch>
            <a:fillRect/>
          </a:stretch>
        </p:blipFill>
        <p:spPr>
          <a:xfrm>
            <a:off x="6596733" y="3183352"/>
            <a:ext cx="709873" cy="709873"/>
          </a:xfrm>
          <a:prstGeom prst="rect">
            <a:avLst/>
          </a:prstGeom>
        </p:spPr>
      </p:pic>
      <p:pic>
        <p:nvPicPr>
          <p:cNvPr id="23" name="Bilde 22">
            <a:extLst>
              <a:ext uri="{FF2B5EF4-FFF2-40B4-BE49-F238E27FC236}">
                <a16:creationId xmlns:a16="http://schemas.microsoft.com/office/drawing/2014/main" id="{FCCE4BEB-FDE4-475B-883A-C82019759F1E}"/>
              </a:ext>
            </a:extLst>
          </p:cNvPr>
          <p:cNvPicPr>
            <a:picLocks noChangeAspect="1"/>
          </p:cNvPicPr>
          <p:nvPr/>
        </p:nvPicPr>
        <p:blipFill>
          <a:blip r:embed="rId9"/>
          <a:stretch>
            <a:fillRect/>
          </a:stretch>
        </p:blipFill>
        <p:spPr>
          <a:xfrm>
            <a:off x="6532333" y="4016092"/>
            <a:ext cx="838672" cy="838672"/>
          </a:xfrm>
          <a:prstGeom prst="rect">
            <a:avLst/>
          </a:prstGeom>
        </p:spPr>
      </p:pic>
      <p:pic>
        <p:nvPicPr>
          <p:cNvPr id="25" name="Bilde 24">
            <a:extLst>
              <a:ext uri="{FF2B5EF4-FFF2-40B4-BE49-F238E27FC236}">
                <a16:creationId xmlns:a16="http://schemas.microsoft.com/office/drawing/2014/main" id="{923AEA37-3CC9-4813-A287-1583120CD356}"/>
              </a:ext>
            </a:extLst>
          </p:cNvPr>
          <p:cNvPicPr>
            <a:picLocks noChangeAspect="1"/>
          </p:cNvPicPr>
          <p:nvPr/>
        </p:nvPicPr>
        <p:blipFill>
          <a:blip r:embed="rId10"/>
          <a:stretch>
            <a:fillRect/>
          </a:stretch>
        </p:blipFill>
        <p:spPr>
          <a:xfrm>
            <a:off x="3021372" y="3189675"/>
            <a:ext cx="743366" cy="74336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lassholder for lysbildenummer 3">
            <a:extLst>
              <a:ext uri="{FF2B5EF4-FFF2-40B4-BE49-F238E27FC236}">
                <a16:creationId xmlns:a16="http://schemas.microsoft.com/office/drawing/2014/main" id="{FAB397B2-0427-4DD0-910A-97808BB91A7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14" name="Bilde 13">
            <a:extLst>
              <a:ext uri="{FF2B5EF4-FFF2-40B4-BE49-F238E27FC236}">
                <a16:creationId xmlns:a16="http://schemas.microsoft.com/office/drawing/2014/main" id="{85975518-E686-46C6-A4AE-014826669AA6}"/>
              </a:ext>
            </a:extLst>
          </p:cNvPr>
          <p:cNvPicPr>
            <a:picLocks noChangeAspect="1"/>
          </p:cNvPicPr>
          <p:nvPr/>
        </p:nvPicPr>
        <p:blipFill>
          <a:blip r:embed="rId2"/>
          <a:stretch>
            <a:fillRect/>
          </a:stretch>
        </p:blipFill>
        <p:spPr>
          <a:xfrm>
            <a:off x="1893129" y="1443582"/>
            <a:ext cx="1269841" cy="1269841"/>
          </a:xfrm>
          <a:prstGeom prst="rect">
            <a:avLst/>
          </a:prstGeom>
        </p:spPr>
      </p:pic>
      <p:pic>
        <p:nvPicPr>
          <p:cNvPr id="16" name="Bilde 15">
            <a:extLst>
              <a:ext uri="{FF2B5EF4-FFF2-40B4-BE49-F238E27FC236}">
                <a16:creationId xmlns:a16="http://schemas.microsoft.com/office/drawing/2014/main" id="{55064BA8-7B99-4458-8FB6-9A8C4A738433}"/>
              </a:ext>
            </a:extLst>
          </p:cNvPr>
          <p:cNvPicPr>
            <a:picLocks noChangeAspect="1"/>
          </p:cNvPicPr>
          <p:nvPr/>
        </p:nvPicPr>
        <p:blipFill>
          <a:blip r:embed="rId3"/>
          <a:stretch>
            <a:fillRect/>
          </a:stretch>
        </p:blipFill>
        <p:spPr>
          <a:xfrm>
            <a:off x="3302159" y="1443582"/>
            <a:ext cx="1269841" cy="1269841"/>
          </a:xfrm>
          <a:prstGeom prst="rect">
            <a:avLst/>
          </a:prstGeom>
        </p:spPr>
      </p:pic>
      <p:pic>
        <p:nvPicPr>
          <p:cNvPr id="18" name="Bilde 17">
            <a:extLst>
              <a:ext uri="{FF2B5EF4-FFF2-40B4-BE49-F238E27FC236}">
                <a16:creationId xmlns:a16="http://schemas.microsoft.com/office/drawing/2014/main" id="{4AA77B10-B347-4DCD-974A-7822CD9AE1A0}"/>
              </a:ext>
            </a:extLst>
          </p:cNvPr>
          <p:cNvPicPr>
            <a:picLocks noChangeAspect="1"/>
          </p:cNvPicPr>
          <p:nvPr/>
        </p:nvPicPr>
        <p:blipFill>
          <a:blip r:embed="rId4"/>
          <a:stretch>
            <a:fillRect/>
          </a:stretch>
        </p:blipFill>
        <p:spPr>
          <a:xfrm>
            <a:off x="4711189" y="1439785"/>
            <a:ext cx="1269841" cy="1269841"/>
          </a:xfrm>
          <a:prstGeom prst="rect">
            <a:avLst/>
          </a:prstGeom>
        </p:spPr>
      </p:pic>
      <p:pic>
        <p:nvPicPr>
          <p:cNvPr id="20" name="Bilde 19">
            <a:extLst>
              <a:ext uri="{FF2B5EF4-FFF2-40B4-BE49-F238E27FC236}">
                <a16:creationId xmlns:a16="http://schemas.microsoft.com/office/drawing/2014/main" id="{8628B744-B7E2-4292-936F-247D90B95D67}"/>
              </a:ext>
            </a:extLst>
          </p:cNvPr>
          <p:cNvPicPr>
            <a:picLocks noChangeAspect="1"/>
          </p:cNvPicPr>
          <p:nvPr/>
        </p:nvPicPr>
        <p:blipFill>
          <a:blip r:embed="rId5"/>
          <a:stretch>
            <a:fillRect/>
          </a:stretch>
        </p:blipFill>
        <p:spPr>
          <a:xfrm>
            <a:off x="3302159" y="2897809"/>
            <a:ext cx="1269841" cy="1269841"/>
          </a:xfrm>
          <a:prstGeom prst="rect">
            <a:avLst/>
          </a:prstGeom>
        </p:spPr>
      </p:pic>
      <p:pic>
        <p:nvPicPr>
          <p:cNvPr id="22" name="Bilde 21">
            <a:extLst>
              <a:ext uri="{FF2B5EF4-FFF2-40B4-BE49-F238E27FC236}">
                <a16:creationId xmlns:a16="http://schemas.microsoft.com/office/drawing/2014/main" id="{39000F0E-6A99-4DB6-87DB-4C08C5FA403B}"/>
              </a:ext>
            </a:extLst>
          </p:cNvPr>
          <p:cNvPicPr>
            <a:picLocks noChangeAspect="1"/>
          </p:cNvPicPr>
          <p:nvPr/>
        </p:nvPicPr>
        <p:blipFill>
          <a:blip r:embed="rId6"/>
          <a:stretch>
            <a:fillRect/>
          </a:stretch>
        </p:blipFill>
        <p:spPr>
          <a:xfrm>
            <a:off x="4711189" y="2897809"/>
            <a:ext cx="1269841" cy="1269841"/>
          </a:xfrm>
          <a:prstGeom prst="rect">
            <a:avLst/>
          </a:prstGeom>
        </p:spPr>
      </p:pic>
      <p:pic>
        <p:nvPicPr>
          <p:cNvPr id="24" name="Bilde 23">
            <a:extLst>
              <a:ext uri="{FF2B5EF4-FFF2-40B4-BE49-F238E27FC236}">
                <a16:creationId xmlns:a16="http://schemas.microsoft.com/office/drawing/2014/main" id="{229EAC7F-A332-4734-AE57-746EA7E39598}"/>
              </a:ext>
            </a:extLst>
          </p:cNvPr>
          <p:cNvPicPr>
            <a:picLocks noChangeAspect="1"/>
          </p:cNvPicPr>
          <p:nvPr/>
        </p:nvPicPr>
        <p:blipFill>
          <a:blip r:embed="rId7"/>
          <a:stretch>
            <a:fillRect/>
          </a:stretch>
        </p:blipFill>
        <p:spPr>
          <a:xfrm>
            <a:off x="1893129" y="2897809"/>
            <a:ext cx="1269841" cy="1269841"/>
          </a:xfrm>
          <a:prstGeom prst="rect">
            <a:avLst/>
          </a:prstGeom>
        </p:spPr>
      </p:pic>
      <p:pic>
        <p:nvPicPr>
          <p:cNvPr id="26" name="Bilde 25">
            <a:extLst>
              <a:ext uri="{FF2B5EF4-FFF2-40B4-BE49-F238E27FC236}">
                <a16:creationId xmlns:a16="http://schemas.microsoft.com/office/drawing/2014/main" id="{30E83CDA-A59C-4014-912F-70EF3C671811}"/>
              </a:ext>
            </a:extLst>
          </p:cNvPr>
          <p:cNvPicPr>
            <a:picLocks noChangeAspect="1"/>
          </p:cNvPicPr>
          <p:nvPr/>
        </p:nvPicPr>
        <p:blipFill>
          <a:blip r:embed="rId8"/>
          <a:stretch>
            <a:fillRect/>
          </a:stretch>
        </p:blipFill>
        <p:spPr>
          <a:xfrm>
            <a:off x="6120218" y="1439785"/>
            <a:ext cx="1269841" cy="1269841"/>
          </a:xfrm>
          <a:prstGeom prst="rect">
            <a:avLst/>
          </a:prstGeom>
        </p:spPr>
      </p:pic>
      <p:pic>
        <p:nvPicPr>
          <p:cNvPr id="28" name="Bilde 27">
            <a:extLst>
              <a:ext uri="{FF2B5EF4-FFF2-40B4-BE49-F238E27FC236}">
                <a16:creationId xmlns:a16="http://schemas.microsoft.com/office/drawing/2014/main" id="{852B2C4D-832E-4C9D-9FFB-B8F5484169D2}"/>
              </a:ext>
            </a:extLst>
          </p:cNvPr>
          <p:cNvPicPr>
            <a:picLocks noChangeAspect="1"/>
          </p:cNvPicPr>
          <p:nvPr/>
        </p:nvPicPr>
        <p:blipFill>
          <a:blip r:embed="rId9"/>
          <a:stretch>
            <a:fillRect/>
          </a:stretch>
        </p:blipFill>
        <p:spPr>
          <a:xfrm>
            <a:off x="6120219" y="2897809"/>
            <a:ext cx="1269841" cy="1269841"/>
          </a:xfrm>
          <a:prstGeom prst="rect">
            <a:avLst/>
          </a:prstGeom>
        </p:spPr>
      </p:pic>
    </p:spTree>
    <p:extLst>
      <p:ext uri="{BB962C8B-B14F-4D97-AF65-F5344CB8AC3E}">
        <p14:creationId xmlns:p14="http://schemas.microsoft.com/office/powerpoint/2010/main" val="3147817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7361186"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Approaches: Content-Based Filtering(CBF)</a:t>
            </a:r>
            <a:endParaRPr dirty="0"/>
          </a:p>
        </p:txBody>
      </p:sp>
      <p:sp>
        <p:nvSpPr>
          <p:cNvPr id="242" name="Google Shape;242;p17"/>
          <p:cNvSpPr txBox="1">
            <a:spLocks noGrp="1"/>
          </p:cNvSpPr>
          <p:nvPr>
            <p:ph type="body" idx="1"/>
          </p:nvPr>
        </p:nvSpPr>
        <p:spPr>
          <a:xfrm>
            <a:off x="1207849" y="1430148"/>
            <a:ext cx="7061507" cy="3033900"/>
          </a:xfrm>
          <a:prstGeom prst="rect">
            <a:avLst/>
          </a:prstGeom>
        </p:spPr>
        <p:txBody>
          <a:bodyPr spcFirstLastPara="1" wrap="square" lIns="0" tIns="0" rIns="0" bIns="0" anchor="t" anchorCtr="0">
            <a:noAutofit/>
          </a:bodyPr>
          <a:lstStyle/>
          <a:p>
            <a:r>
              <a:rPr lang="en-US" dirty="0"/>
              <a:t>Items represented by content-associated data.</a:t>
            </a:r>
            <a:br>
              <a:rPr lang="en-US" dirty="0"/>
            </a:br>
            <a:endParaRPr lang="en-US" dirty="0"/>
          </a:p>
          <a:p>
            <a:r>
              <a:rPr lang="en-US" dirty="0"/>
              <a:t>Generate recommendations by associating a user’s preferences with the content of items.</a:t>
            </a:r>
          </a:p>
          <a:p>
            <a:pPr marL="457200" lvl="0" indent="-342900" algn="l" rtl="0">
              <a:spcBef>
                <a:spcPts val="600"/>
              </a:spcBef>
              <a:spcAft>
                <a:spcPts val="0"/>
              </a:spcAft>
              <a:buSzPts val="1800"/>
              <a:buChar char="⬥"/>
            </a:pPr>
            <a:endParaRPr dirty="0"/>
          </a:p>
          <a:p>
            <a:pPr marL="457200" lvl="0" indent="-342900" algn="l" rtl="0">
              <a:spcBef>
                <a:spcPts val="600"/>
              </a:spcBef>
              <a:spcAft>
                <a:spcPts val="0"/>
              </a:spcAft>
              <a:buSzPts val="1800"/>
              <a:buChar char="⬥"/>
            </a:pPr>
            <a:r>
              <a:rPr lang="nb-NO" dirty="0" err="1"/>
              <a:t>Limitations</a:t>
            </a:r>
            <a:r>
              <a:rPr lang="nb-NO" dirty="0"/>
              <a:t>:</a:t>
            </a:r>
          </a:p>
          <a:p>
            <a:pPr lvl="1">
              <a:buChar char="⬥"/>
            </a:pPr>
            <a:r>
              <a:rPr lang="nb-NO" sz="2000" dirty="0"/>
              <a:t>Dependent </a:t>
            </a:r>
            <a:r>
              <a:rPr lang="nb-NO" sz="2000" dirty="0" err="1"/>
              <a:t>on</a:t>
            </a:r>
            <a:r>
              <a:rPr lang="nb-NO" sz="2000" dirty="0"/>
              <a:t> </a:t>
            </a:r>
            <a:r>
              <a:rPr lang="nb-NO" sz="2000" dirty="0" err="1"/>
              <a:t>descriptive</a:t>
            </a:r>
            <a:r>
              <a:rPr lang="nb-NO" sz="2000" dirty="0"/>
              <a:t> data (New Item-problem)</a:t>
            </a:r>
          </a:p>
          <a:p>
            <a:pPr lvl="1">
              <a:buChar char="⬥"/>
            </a:pPr>
            <a:r>
              <a:rPr lang="nb-NO" sz="2000" dirty="0"/>
              <a:t>Over-</a:t>
            </a:r>
            <a:r>
              <a:rPr lang="nb-NO" sz="2000" dirty="0" err="1"/>
              <a:t>specialization</a:t>
            </a:r>
            <a:endParaRPr sz="2000" dirty="0"/>
          </a:p>
          <a:p>
            <a:pPr marL="0" lvl="0" indent="0" algn="l" rtl="0">
              <a:spcBef>
                <a:spcPts val="600"/>
              </a:spcBef>
              <a:spcAft>
                <a:spcPts val="600"/>
              </a:spcAft>
              <a:buNone/>
            </a:pPr>
            <a:endParaRPr lang="en"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3082818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gradFill>
          <a:gsLst>
            <a:gs pos="0">
              <a:schemeClr val="accent4"/>
            </a:gs>
            <a:gs pos="13000">
              <a:schemeClr val="accent3"/>
            </a:gs>
            <a:gs pos="26000">
              <a:schemeClr val="accent2"/>
            </a:gs>
            <a:gs pos="100000">
              <a:schemeClr val="accent1"/>
            </a:gs>
          </a:gsLst>
          <a:lin ang="8100019" scaled="0"/>
        </a:gra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5D90A77-4FCF-43F4-B2DE-4007C2236586}"/>
              </a:ext>
            </a:extLst>
          </p:cNvPr>
          <p:cNvSpPr>
            <a:spLocks noGrp="1"/>
          </p:cNvSpPr>
          <p:nvPr>
            <p:ph type="title"/>
          </p:nvPr>
        </p:nvSpPr>
        <p:spPr/>
        <p:txBody>
          <a:bodyPr/>
          <a:lstStyle/>
          <a:p>
            <a:r>
              <a:rPr lang="en-US" dirty="0"/>
              <a:t>Approaches: Collaborative Filtering (CF)</a:t>
            </a:r>
          </a:p>
        </p:txBody>
      </p:sp>
      <p:sp>
        <p:nvSpPr>
          <p:cNvPr id="3" name="Plassholder for tekst 2">
            <a:extLst>
              <a:ext uri="{FF2B5EF4-FFF2-40B4-BE49-F238E27FC236}">
                <a16:creationId xmlns:a16="http://schemas.microsoft.com/office/drawing/2014/main" id="{738F2D8A-E6D0-40EF-BB04-5865B9612DDC}"/>
              </a:ext>
            </a:extLst>
          </p:cNvPr>
          <p:cNvSpPr>
            <a:spLocks noGrp="1"/>
          </p:cNvSpPr>
          <p:nvPr>
            <p:ph type="body" idx="1"/>
          </p:nvPr>
        </p:nvSpPr>
        <p:spPr/>
        <p:txBody>
          <a:bodyPr/>
          <a:lstStyle/>
          <a:p>
            <a:endParaRPr lang="en-US" dirty="0"/>
          </a:p>
          <a:p>
            <a:endParaRPr lang="en-US" dirty="0"/>
          </a:p>
          <a:p>
            <a:r>
              <a:rPr lang="en-US" dirty="0"/>
              <a:t>Limitations:</a:t>
            </a:r>
          </a:p>
          <a:p>
            <a:pPr lvl="1"/>
            <a:r>
              <a:rPr lang="en-US" dirty="0"/>
              <a:t>Dependent on user interaction, e.g. rating (New Item-problem).</a:t>
            </a:r>
          </a:p>
        </p:txBody>
      </p:sp>
      <p:sp>
        <p:nvSpPr>
          <p:cNvPr id="4" name="Plassholder for lysbildenummer 3">
            <a:extLst>
              <a:ext uri="{FF2B5EF4-FFF2-40B4-BE49-F238E27FC236}">
                <a16:creationId xmlns:a16="http://schemas.microsoft.com/office/drawing/2014/main" id="{FEDAE1D1-BDA8-4542-8EFF-DC1ADA669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3436849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lassholder for lysbildenummer 3">
            <a:extLst>
              <a:ext uri="{FF2B5EF4-FFF2-40B4-BE49-F238E27FC236}">
                <a16:creationId xmlns:a16="http://schemas.microsoft.com/office/drawing/2014/main" id="{DC21D3AC-82F0-4C36-843D-9BA1977D98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sp>
        <p:nvSpPr>
          <p:cNvPr id="7" name="Google Shape;241;p17">
            <a:extLst>
              <a:ext uri="{FF2B5EF4-FFF2-40B4-BE49-F238E27FC236}">
                <a16:creationId xmlns:a16="http://schemas.microsoft.com/office/drawing/2014/main" id="{7DF33C1A-9E71-42E8-A0F4-CFC1239DEB76}"/>
              </a:ext>
            </a:extLst>
          </p:cNvPr>
          <p:cNvSpPr txBox="1">
            <a:spLocks noGrp="1"/>
          </p:cNvSpPr>
          <p:nvPr>
            <p:ph type="title"/>
          </p:nvPr>
        </p:nvSpPr>
        <p:spPr>
          <a:xfrm>
            <a:off x="1119930" y="180364"/>
            <a:ext cx="2244055" cy="213080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800" dirty="0"/>
              <a:t>Content-Based Filtering (CBF)</a:t>
            </a:r>
            <a:endParaRPr sz="2800" dirty="0"/>
          </a:p>
        </p:txBody>
      </p:sp>
      <p:pic>
        <p:nvPicPr>
          <p:cNvPr id="3" name="Bilde 2">
            <a:extLst>
              <a:ext uri="{FF2B5EF4-FFF2-40B4-BE49-F238E27FC236}">
                <a16:creationId xmlns:a16="http://schemas.microsoft.com/office/drawing/2014/main" id="{171BF492-1EC2-46ED-8309-091E06312EEC}"/>
              </a:ext>
            </a:extLst>
          </p:cNvPr>
          <p:cNvPicPr>
            <a:picLocks noChangeAspect="1"/>
          </p:cNvPicPr>
          <p:nvPr/>
        </p:nvPicPr>
        <p:blipFill>
          <a:blip r:embed="rId3"/>
          <a:stretch>
            <a:fillRect/>
          </a:stretch>
        </p:blipFill>
        <p:spPr>
          <a:xfrm>
            <a:off x="3076850" y="0"/>
            <a:ext cx="2990299" cy="5143500"/>
          </a:xfrm>
          <a:prstGeom prst="rect">
            <a:avLst/>
          </a:prstGeom>
        </p:spPr>
      </p:pic>
      <p:sp>
        <p:nvSpPr>
          <p:cNvPr id="10" name="Google Shape;242;p17">
            <a:extLst>
              <a:ext uri="{FF2B5EF4-FFF2-40B4-BE49-F238E27FC236}">
                <a16:creationId xmlns:a16="http://schemas.microsoft.com/office/drawing/2014/main" id="{78C08B25-3805-4B9E-97D1-79DC9C3B97A6}"/>
              </a:ext>
            </a:extLst>
          </p:cNvPr>
          <p:cNvSpPr txBox="1">
            <a:spLocks noGrp="1"/>
          </p:cNvSpPr>
          <p:nvPr>
            <p:ph type="body" idx="1"/>
          </p:nvPr>
        </p:nvSpPr>
        <p:spPr>
          <a:xfrm>
            <a:off x="44174" y="1872974"/>
            <a:ext cx="3319812" cy="2712826"/>
          </a:xfrm>
          <a:prstGeom prst="rect">
            <a:avLst/>
          </a:prstGeom>
          <a:solidFill>
            <a:schemeClr val="accent1">
              <a:alpha val="0"/>
            </a:schemeClr>
          </a:solidFill>
        </p:spPr>
        <p:txBody>
          <a:bodyPr spcFirstLastPara="1" wrap="square" lIns="0" tIns="0" rIns="0" bIns="0" anchor="t" anchorCtr="0">
            <a:noAutofit/>
          </a:bodyPr>
          <a:lstStyle/>
          <a:p>
            <a:pPr marL="457200" lvl="0" indent="-342900" algn="l" rtl="0">
              <a:spcBef>
                <a:spcPts val="600"/>
              </a:spcBef>
              <a:spcAft>
                <a:spcPts val="0"/>
              </a:spcAft>
              <a:buSzPts val="1800"/>
              <a:buChar char="⬥"/>
            </a:pPr>
            <a:r>
              <a:rPr lang="nb-NO" sz="2000" b="1" dirty="0" err="1"/>
              <a:t>Limitations</a:t>
            </a:r>
            <a:r>
              <a:rPr lang="nb-NO" sz="2000" b="1" dirty="0"/>
              <a:t>:</a:t>
            </a:r>
          </a:p>
          <a:p>
            <a:pPr marL="571500" lvl="1" indent="0">
              <a:buNone/>
            </a:pPr>
            <a:br>
              <a:rPr lang="nb-NO" sz="1800" dirty="0"/>
            </a:br>
            <a:r>
              <a:rPr lang="nb-NO" sz="1800" dirty="0"/>
              <a:t>Dependent </a:t>
            </a:r>
            <a:r>
              <a:rPr lang="nb-NO" sz="1800" dirty="0" err="1"/>
              <a:t>on</a:t>
            </a:r>
            <a:r>
              <a:rPr lang="nb-NO" sz="1800" dirty="0"/>
              <a:t> </a:t>
            </a:r>
            <a:r>
              <a:rPr lang="nb-NO" sz="1800" dirty="0" err="1"/>
              <a:t>descriptive</a:t>
            </a:r>
            <a:r>
              <a:rPr lang="nb-NO" sz="1800" dirty="0"/>
              <a:t> data (New Item-problem)</a:t>
            </a:r>
          </a:p>
          <a:p>
            <a:pPr marL="571500" lvl="1" indent="0">
              <a:buNone/>
            </a:pPr>
            <a:r>
              <a:rPr lang="nb-NO" sz="1400" dirty="0"/>
              <a:t>- </a:t>
            </a:r>
            <a:r>
              <a:rPr lang="nb-NO" sz="1400" dirty="0" err="1"/>
              <a:t>Often</a:t>
            </a:r>
            <a:r>
              <a:rPr lang="nb-NO" sz="1400" dirty="0"/>
              <a:t> </a:t>
            </a:r>
            <a:r>
              <a:rPr lang="nb-NO" sz="1400" b="1" dirty="0" err="1"/>
              <a:t>manually</a:t>
            </a:r>
            <a:r>
              <a:rPr lang="nb-NO" sz="1400" b="1" dirty="0"/>
              <a:t> </a:t>
            </a:r>
            <a:r>
              <a:rPr lang="nb-NO" sz="1400" dirty="0" err="1"/>
              <a:t>created</a:t>
            </a:r>
            <a:br>
              <a:rPr lang="nb-NO" sz="1400" dirty="0"/>
            </a:br>
            <a:r>
              <a:rPr lang="nb-NO" sz="1400" dirty="0"/>
              <a:t>	</a:t>
            </a:r>
            <a:r>
              <a:rPr lang="nb-NO" sz="1400" dirty="0">
                <a:sym typeface="Wingdings" panose="05000000000000000000" pitchFamily="2" charset="2"/>
              </a:rPr>
              <a:t> </a:t>
            </a:r>
            <a:r>
              <a:rPr lang="nb-NO" sz="1400" dirty="0" err="1">
                <a:sym typeface="Wingdings" panose="05000000000000000000" pitchFamily="2" charset="2"/>
              </a:rPr>
              <a:t>Expensive</a:t>
            </a:r>
            <a:r>
              <a:rPr lang="nb-NO" sz="1400" dirty="0">
                <a:sym typeface="Wingdings" panose="05000000000000000000" pitchFamily="2" charset="2"/>
              </a:rPr>
              <a:t>, </a:t>
            </a:r>
            <a:r>
              <a:rPr lang="nb-NO" sz="1400" dirty="0" err="1">
                <a:sym typeface="Wingdings" panose="05000000000000000000" pitchFamily="2" charset="2"/>
              </a:rPr>
              <a:t>sparse</a:t>
            </a:r>
            <a:r>
              <a:rPr lang="nb-NO" sz="1400" dirty="0">
                <a:sym typeface="Wingdings" panose="05000000000000000000" pitchFamily="2" charset="2"/>
              </a:rPr>
              <a:t> to </a:t>
            </a:r>
            <a:r>
              <a:rPr lang="nb-NO" sz="1400" dirty="0" err="1">
                <a:sym typeface="Wingdings" panose="05000000000000000000" pitchFamily="2" charset="2"/>
              </a:rPr>
              <a:t>collect</a:t>
            </a:r>
            <a:endParaRPr lang="nb-NO" sz="1400" dirty="0"/>
          </a:p>
          <a:p>
            <a:pPr marL="571500" lvl="1" indent="0">
              <a:buNone/>
            </a:pPr>
            <a:br>
              <a:rPr lang="nb-NO" sz="1800" dirty="0"/>
            </a:br>
            <a:r>
              <a:rPr lang="nb-NO" sz="1800" dirty="0"/>
              <a:t>Over-</a:t>
            </a:r>
            <a:r>
              <a:rPr lang="nb-NO" sz="1800" dirty="0" err="1"/>
              <a:t>specialization</a:t>
            </a:r>
            <a:endParaRPr sz="1800" dirty="0"/>
          </a:p>
          <a:p>
            <a:pPr marL="0" lvl="0" indent="0" algn="l" rtl="0">
              <a:spcBef>
                <a:spcPts val="600"/>
              </a:spcBef>
              <a:spcAft>
                <a:spcPts val="600"/>
              </a:spcAft>
              <a:buNone/>
            </a:pPr>
            <a:endParaRPr lang="en" sz="1600" dirty="0"/>
          </a:p>
        </p:txBody>
      </p:sp>
    </p:spTree>
    <p:extLst>
      <p:ext uri="{BB962C8B-B14F-4D97-AF65-F5344CB8AC3E}">
        <p14:creationId xmlns:p14="http://schemas.microsoft.com/office/powerpoint/2010/main" val="32178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lassholder for lysbildenummer 3">
            <a:extLst>
              <a:ext uri="{FF2B5EF4-FFF2-40B4-BE49-F238E27FC236}">
                <a16:creationId xmlns:a16="http://schemas.microsoft.com/office/drawing/2014/main" id="{DC21D3AC-82F0-4C36-843D-9BA1977D98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sp>
        <p:nvSpPr>
          <p:cNvPr id="7" name="Google Shape;241;p17">
            <a:extLst>
              <a:ext uri="{FF2B5EF4-FFF2-40B4-BE49-F238E27FC236}">
                <a16:creationId xmlns:a16="http://schemas.microsoft.com/office/drawing/2014/main" id="{7DF33C1A-9E71-42E8-A0F4-CFC1239DEB76}"/>
              </a:ext>
            </a:extLst>
          </p:cNvPr>
          <p:cNvSpPr txBox="1">
            <a:spLocks noGrp="1"/>
          </p:cNvSpPr>
          <p:nvPr>
            <p:ph type="title"/>
          </p:nvPr>
        </p:nvSpPr>
        <p:spPr>
          <a:xfrm>
            <a:off x="1119930" y="180364"/>
            <a:ext cx="2244055" cy="213080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800" dirty="0"/>
              <a:t>Collaborative Filtering(CF)</a:t>
            </a:r>
            <a:endParaRPr sz="2800" dirty="0"/>
          </a:p>
        </p:txBody>
      </p:sp>
      <p:pic>
        <p:nvPicPr>
          <p:cNvPr id="9" name="Bilde 8">
            <a:extLst>
              <a:ext uri="{FF2B5EF4-FFF2-40B4-BE49-F238E27FC236}">
                <a16:creationId xmlns:a16="http://schemas.microsoft.com/office/drawing/2014/main" id="{C8B915E2-3FB6-4B18-99CB-DC22143BC282}"/>
              </a:ext>
            </a:extLst>
          </p:cNvPr>
          <p:cNvPicPr>
            <a:picLocks noChangeAspect="1"/>
          </p:cNvPicPr>
          <p:nvPr/>
        </p:nvPicPr>
        <p:blipFill>
          <a:blip r:embed="rId2"/>
          <a:stretch>
            <a:fillRect/>
          </a:stretch>
        </p:blipFill>
        <p:spPr>
          <a:xfrm>
            <a:off x="3015525" y="0"/>
            <a:ext cx="3112950" cy="5143500"/>
          </a:xfrm>
          <a:prstGeom prst="rect">
            <a:avLst/>
          </a:prstGeom>
        </p:spPr>
      </p:pic>
      <p:sp>
        <p:nvSpPr>
          <p:cNvPr id="11" name="Google Shape;242;p17">
            <a:extLst>
              <a:ext uri="{FF2B5EF4-FFF2-40B4-BE49-F238E27FC236}">
                <a16:creationId xmlns:a16="http://schemas.microsoft.com/office/drawing/2014/main" id="{6F4C7E25-61BE-408A-A28A-DDCB260406A6}"/>
              </a:ext>
            </a:extLst>
          </p:cNvPr>
          <p:cNvSpPr txBox="1">
            <a:spLocks noGrp="1"/>
          </p:cNvSpPr>
          <p:nvPr>
            <p:ph type="body" idx="1"/>
          </p:nvPr>
        </p:nvSpPr>
        <p:spPr>
          <a:xfrm>
            <a:off x="44173" y="1872974"/>
            <a:ext cx="3229113" cy="2164521"/>
          </a:xfrm>
          <a:prstGeom prst="rect">
            <a:avLst/>
          </a:prstGeom>
          <a:solidFill>
            <a:schemeClr val="accent1">
              <a:alpha val="0"/>
            </a:schemeClr>
          </a:solidFill>
        </p:spPr>
        <p:txBody>
          <a:bodyPr spcFirstLastPara="1" wrap="square" lIns="0" tIns="0" rIns="0" bIns="0" anchor="t" anchorCtr="0">
            <a:noAutofit/>
          </a:bodyPr>
          <a:lstStyle/>
          <a:p>
            <a:pPr marL="457200" lvl="0" indent="-342900" algn="l" rtl="0">
              <a:spcBef>
                <a:spcPts val="600"/>
              </a:spcBef>
              <a:spcAft>
                <a:spcPts val="0"/>
              </a:spcAft>
              <a:buSzPts val="1800"/>
              <a:buChar char="⬥"/>
            </a:pPr>
            <a:r>
              <a:rPr lang="nb-NO" sz="2000" b="1" dirty="0" err="1"/>
              <a:t>Limitations</a:t>
            </a:r>
            <a:r>
              <a:rPr lang="nb-NO" sz="2000" b="1" dirty="0"/>
              <a:t>:</a:t>
            </a:r>
          </a:p>
          <a:p>
            <a:pPr marL="571500" lvl="1" indent="0">
              <a:buNone/>
            </a:pPr>
            <a:br>
              <a:rPr lang="nb-NO" sz="1800" dirty="0"/>
            </a:br>
            <a:r>
              <a:rPr lang="nb-NO" sz="1800" dirty="0"/>
              <a:t>Dependent </a:t>
            </a:r>
            <a:r>
              <a:rPr lang="nb-NO" sz="1800" dirty="0" err="1"/>
              <a:t>on</a:t>
            </a:r>
            <a:r>
              <a:rPr lang="nb-NO" sz="1800" dirty="0"/>
              <a:t> </a:t>
            </a:r>
            <a:r>
              <a:rPr lang="nb-NO" sz="1800" dirty="0" err="1"/>
              <a:t>user</a:t>
            </a:r>
            <a:r>
              <a:rPr lang="nb-NO" sz="1800" dirty="0"/>
              <a:t> </a:t>
            </a:r>
            <a:r>
              <a:rPr lang="nb-NO" sz="1800" dirty="0" err="1"/>
              <a:t>ratings</a:t>
            </a:r>
            <a:r>
              <a:rPr lang="nb-NO" sz="1800" dirty="0"/>
              <a:t> (New Item-problem, </a:t>
            </a:r>
            <a:br>
              <a:rPr lang="nb-NO" sz="1800" dirty="0"/>
            </a:br>
            <a:r>
              <a:rPr lang="nb-NO" sz="1800" dirty="0"/>
              <a:t>New User-problem)</a:t>
            </a:r>
          </a:p>
          <a:p>
            <a:pPr marL="0" lvl="0" indent="0" algn="l" rtl="0">
              <a:spcBef>
                <a:spcPts val="600"/>
              </a:spcBef>
              <a:spcAft>
                <a:spcPts val="600"/>
              </a:spcAft>
              <a:buNone/>
            </a:pPr>
            <a:endParaRPr lang="en" sz="1600" dirty="0"/>
          </a:p>
        </p:txBody>
      </p:sp>
    </p:spTree>
    <p:extLst>
      <p:ext uri="{BB962C8B-B14F-4D97-AF65-F5344CB8AC3E}">
        <p14:creationId xmlns:p14="http://schemas.microsoft.com/office/powerpoint/2010/main" val="13621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72C15E60-7D13-426F-8D52-2902457BEB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4" name="Bilde 3">
            <a:extLst>
              <a:ext uri="{FF2B5EF4-FFF2-40B4-BE49-F238E27FC236}">
                <a16:creationId xmlns:a16="http://schemas.microsoft.com/office/drawing/2014/main" id="{C43767BE-8878-4569-BA83-8BE699EEDF36}"/>
              </a:ext>
            </a:extLst>
          </p:cNvPr>
          <p:cNvPicPr>
            <a:picLocks noChangeAspect="1"/>
          </p:cNvPicPr>
          <p:nvPr/>
        </p:nvPicPr>
        <p:blipFill rotWithShape="1">
          <a:blip r:embed="rId3"/>
          <a:srcRect l="18003" r="7329"/>
          <a:stretch/>
        </p:blipFill>
        <p:spPr>
          <a:xfrm>
            <a:off x="107105" y="1130612"/>
            <a:ext cx="3088401" cy="2758808"/>
          </a:xfrm>
          <a:prstGeom prst="rect">
            <a:avLst/>
          </a:prstGeom>
          <a:ln w="25400">
            <a:solidFill>
              <a:schemeClr val="accent4"/>
            </a:solidFill>
          </a:ln>
        </p:spPr>
      </p:pic>
      <p:pic>
        <p:nvPicPr>
          <p:cNvPr id="6" name="Bilde 5">
            <a:extLst>
              <a:ext uri="{FF2B5EF4-FFF2-40B4-BE49-F238E27FC236}">
                <a16:creationId xmlns:a16="http://schemas.microsoft.com/office/drawing/2014/main" id="{36974E69-5E52-4E2A-85B8-9FB393BC7B41}"/>
              </a:ext>
            </a:extLst>
          </p:cNvPr>
          <p:cNvPicPr>
            <a:picLocks noChangeAspect="1"/>
          </p:cNvPicPr>
          <p:nvPr/>
        </p:nvPicPr>
        <p:blipFill>
          <a:blip r:embed="rId4"/>
          <a:stretch>
            <a:fillRect/>
          </a:stretch>
        </p:blipFill>
        <p:spPr>
          <a:xfrm>
            <a:off x="3483790" y="1130612"/>
            <a:ext cx="2745325" cy="2758808"/>
          </a:xfrm>
          <a:prstGeom prst="rect">
            <a:avLst/>
          </a:prstGeom>
          <a:ln w="25400">
            <a:solidFill>
              <a:schemeClr val="accent4"/>
            </a:solidFill>
          </a:ln>
        </p:spPr>
      </p:pic>
      <p:pic>
        <p:nvPicPr>
          <p:cNvPr id="8" name="Bilde 7">
            <a:extLst>
              <a:ext uri="{FF2B5EF4-FFF2-40B4-BE49-F238E27FC236}">
                <a16:creationId xmlns:a16="http://schemas.microsoft.com/office/drawing/2014/main" id="{7B9D71E2-3CB7-4318-8A9F-EDD882CE3904}"/>
              </a:ext>
            </a:extLst>
          </p:cNvPr>
          <p:cNvPicPr>
            <a:picLocks noChangeAspect="1"/>
          </p:cNvPicPr>
          <p:nvPr/>
        </p:nvPicPr>
        <p:blipFill rotWithShape="1">
          <a:blip r:embed="rId5"/>
          <a:srcRect l="23168" r="17991"/>
          <a:stretch/>
        </p:blipFill>
        <p:spPr>
          <a:xfrm>
            <a:off x="6517399" y="1130613"/>
            <a:ext cx="2437331" cy="2758808"/>
          </a:xfrm>
          <a:prstGeom prst="rect">
            <a:avLst/>
          </a:prstGeom>
          <a:ln w="25400">
            <a:solidFill>
              <a:schemeClr val="accent4"/>
            </a:solidFill>
          </a:ln>
        </p:spPr>
      </p:pic>
    </p:spTree>
    <p:extLst>
      <p:ext uri="{BB962C8B-B14F-4D97-AF65-F5344CB8AC3E}">
        <p14:creationId xmlns:p14="http://schemas.microsoft.com/office/powerpoint/2010/main" val="3145331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5A4B06FD-4545-47EA-93BA-856BB17D0B57}"/>
              </a:ext>
            </a:extLst>
          </p:cNvPr>
          <p:cNvSpPr/>
          <p:nvPr/>
        </p:nvSpPr>
        <p:spPr>
          <a:xfrm>
            <a:off x="114853" y="1307017"/>
            <a:ext cx="8945218" cy="371942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Inria Sans Light" panose="020B0604020202020204" charset="0"/>
            </a:endParaRPr>
          </a:p>
        </p:txBody>
      </p:sp>
      <p:pic>
        <p:nvPicPr>
          <p:cNvPr id="6" name="Bilde 5">
            <a:extLst>
              <a:ext uri="{FF2B5EF4-FFF2-40B4-BE49-F238E27FC236}">
                <a16:creationId xmlns:a16="http://schemas.microsoft.com/office/drawing/2014/main" id="{5C7665CF-B1CF-490C-B1A8-9149A9099FDF}"/>
              </a:ext>
            </a:extLst>
          </p:cNvPr>
          <p:cNvPicPr>
            <a:picLocks noChangeAspect="1"/>
          </p:cNvPicPr>
          <p:nvPr/>
        </p:nvPicPr>
        <p:blipFill>
          <a:blip r:embed="rId3"/>
          <a:stretch>
            <a:fillRect/>
          </a:stretch>
        </p:blipFill>
        <p:spPr>
          <a:xfrm>
            <a:off x="1207850" y="1307017"/>
            <a:ext cx="2231039" cy="3686327"/>
          </a:xfrm>
          <a:prstGeom prst="rect">
            <a:avLst/>
          </a:prstGeom>
        </p:spPr>
      </p:pic>
      <p:pic>
        <p:nvPicPr>
          <p:cNvPr id="5" name="Bilde 4">
            <a:extLst>
              <a:ext uri="{FF2B5EF4-FFF2-40B4-BE49-F238E27FC236}">
                <a16:creationId xmlns:a16="http://schemas.microsoft.com/office/drawing/2014/main" id="{30F4B92E-1071-4B4F-A65D-AAA4CA78546A}"/>
              </a:ext>
            </a:extLst>
          </p:cNvPr>
          <p:cNvPicPr>
            <a:picLocks noChangeAspect="1"/>
          </p:cNvPicPr>
          <p:nvPr/>
        </p:nvPicPr>
        <p:blipFill>
          <a:blip r:embed="rId4"/>
          <a:stretch>
            <a:fillRect/>
          </a:stretch>
        </p:blipFill>
        <p:spPr>
          <a:xfrm>
            <a:off x="4733933" y="1383886"/>
            <a:ext cx="2065600" cy="3552961"/>
          </a:xfrm>
          <a:prstGeom prst="rect">
            <a:avLst/>
          </a:prstGeom>
        </p:spPr>
      </p:pic>
      <p:sp>
        <p:nvSpPr>
          <p:cNvPr id="2" name="Tittel 1">
            <a:extLst>
              <a:ext uri="{FF2B5EF4-FFF2-40B4-BE49-F238E27FC236}">
                <a16:creationId xmlns:a16="http://schemas.microsoft.com/office/drawing/2014/main" id="{D3765A7F-274B-4AE7-BAEA-CD48427C656F}"/>
              </a:ext>
            </a:extLst>
          </p:cNvPr>
          <p:cNvSpPr>
            <a:spLocks noGrp="1"/>
          </p:cNvSpPr>
          <p:nvPr>
            <p:ph type="title"/>
          </p:nvPr>
        </p:nvSpPr>
        <p:spPr>
          <a:xfrm>
            <a:off x="1207850" y="853404"/>
            <a:ext cx="6728400" cy="351300"/>
          </a:xfrm>
        </p:spPr>
        <p:txBody>
          <a:bodyPr/>
          <a:lstStyle/>
          <a:p>
            <a:r>
              <a:rPr lang="en-US" dirty="0"/>
              <a:t>Hybrid Recommendation Systems</a:t>
            </a:r>
          </a:p>
        </p:txBody>
      </p:sp>
      <p:sp>
        <p:nvSpPr>
          <p:cNvPr id="4" name="Plassholder for lysbildenummer 3">
            <a:extLst>
              <a:ext uri="{FF2B5EF4-FFF2-40B4-BE49-F238E27FC236}">
                <a16:creationId xmlns:a16="http://schemas.microsoft.com/office/drawing/2014/main" id="{A0E8F487-92B2-4178-BDE9-2C9FF177974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sp>
        <p:nvSpPr>
          <p:cNvPr id="7" name="TekstSylinder 6">
            <a:extLst>
              <a:ext uri="{FF2B5EF4-FFF2-40B4-BE49-F238E27FC236}">
                <a16:creationId xmlns:a16="http://schemas.microsoft.com/office/drawing/2014/main" id="{1DAF490B-1968-42E9-AE6B-925A6AA2FF86}"/>
              </a:ext>
            </a:extLst>
          </p:cNvPr>
          <p:cNvSpPr txBox="1"/>
          <p:nvPr/>
        </p:nvSpPr>
        <p:spPr>
          <a:xfrm>
            <a:off x="3802623" y="2628493"/>
            <a:ext cx="447558" cy="707886"/>
          </a:xfrm>
          <a:prstGeom prst="rect">
            <a:avLst/>
          </a:prstGeom>
          <a:noFill/>
        </p:spPr>
        <p:txBody>
          <a:bodyPr wrap="none" rtlCol="0">
            <a:spAutoFit/>
          </a:bodyPr>
          <a:lstStyle/>
          <a:p>
            <a:r>
              <a:rPr lang="en-US" sz="4000" dirty="0">
                <a:solidFill>
                  <a:schemeClr val="tx1"/>
                </a:solidFill>
                <a:latin typeface="Saira SemiCondensed Medium" panose="020B0604020202020204" charset="0"/>
                <a:cs typeface="Saira SemiCondensed Medium" panose="020B0604020202020204" charset="0"/>
              </a:rPr>
              <a:t>+</a:t>
            </a:r>
          </a:p>
        </p:txBody>
      </p:sp>
      <p:sp>
        <p:nvSpPr>
          <p:cNvPr id="12" name="TekstSylinder 11">
            <a:extLst>
              <a:ext uri="{FF2B5EF4-FFF2-40B4-BE49-F238E27FC236}">
                <a16:creationId xmlns:a16="http://schemas.microsoft.com/office/drawing/2014/main" id="{113F7058-CBAA-4454-BB5E-CE47CB9E0DAD}"/>
              </a:ext>
            </a:extLst>
          </p:cNvPr>
          <p:cNvSpPr txBox="1"/>
          <p:nvPr/>
        </p:nvSpPr>
        <p:spPr>
          <a:xfrm>
            <a:off x="6887726" y="2628493"/>
            <a:ext cx="686406" cy="707886"/>
          </a:xfrm>
          <a:prstGeom prst="rect">
            <a:avLst/>
          </a:prstGeom>
          <a:noFill/>
        </p:spPr>
        <p:txBody>
          <a:bodyPr wrap="none" rtlCol="0">
            <a:spAutoFit/>
          </a:bodyPr>
          <a:lstStyle/>
          <a:p>
            <a:r>
              <a:rPr lang="en-US" sz="4000" dirty="0">
                <a:solidFill>
                  <a:schemeClr val="tx1"/>
                </a:solidFill>
                <a:latin typeface="Saira SemiCondensed Medium" panose="020B0604020202020204" charset="0"/>
                <a:cs typeface="Saira SemiCondensed Medium" panose="020B0604020202020204" charset="0"/>
                <a:sym typeface="Wingdings" panose="05000000000000000000" pitchFamily="2" charset="2"/>
              </a:rPr>
              <a:t></a:t>
            </a:r>
            <a:endParaRPr lang="en-US" sz="4000" dirty="0">
              <a:solidFill>
                <a:schemeClr val="tx1"/>
              </a:solidFill>
              <a:latin typeface="Saira SemiCondensed Medium" panose="020B0604020202020204" charset="0"/>
              <a:cs typeface="Saira SemiCondensed Medium" panose="020B0604020202020204" charset="0"/>
            </a:endParaRPr>
          </a:p>
        </p:txBody>
      </p:sp>
      <p:sp>
        <p:nvSpPr>
          <p:cNvPr id="14" name="TekstSylinder 13">
            <a:extLst>
              <a:ext uri="{FF2B5EF4-FFF2-40B4-BE49-F238E27FC236}">
                <a16:creationId xmlns:a16="http://schemas.microsoft.com/office/drawing/2014/main" id="{5834E9C7-69AD-49D1-A806-5FCB1EF459D3}"/>
              </a:ext>
            </a:extLst>
          </p:cNvPr>
          <p:cNvSpPr txBox="1"/>
          <p:nvPr/>
        </p:nvSpPr>
        <p:spPr>
          <a:xfrm>
            <a:off x="7499260" y="2524550"/>
            <a:ext cx="1458986" cy="830997"/>
          </a:xfrm>
          <a:prstGeom prst="rect">
            <a:avLst/>
          </a:prstGeom>
          <a:noFill/>
        </p:spPr>
        <p:txBody>
          <a:bodyPr wrap="square" rtlCol="0">
            <a:spAutoFit/>
          </a:bodyPr>
          <a:lstStyle/>
          <a:p>
            <a:r>
              <a:rPr lang="en-US" sz="1600" dirty="0">
                <a:solidFill>
                  <a:schemeClr val="tx1"/>
                </a:solidFill>
                <a:latin typeface="Inria Sans Light" panose="020B0604020202020204" charset="0"/>
              </a:rPr>
              <a:t>Mitigate the limitations of each approach</a:t>
            </a:r>
          </a:p>
        </p:txBody>
      </p:sp>
    </p:spTree>
    <p:extLst>
      <p:ext uri="{BB962C8B-B14F-4D97-AF65-F5344CB8AC3E}">
        <p14:creationId xmlns:p14="http://schemas.microsoft.com/office/powerpoint/2010/main" val="4091045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5C8409E-69D0-4839-89D5-89CC0B5EBC4F}"/>
              </a:ext>
            </a:extLst>
          </p:cNvPr>
          <p:cNvSpPr>
            <a:spLocks noGrp="1"/>
          </p:cNvSpPr>
          <p:nvPr>
            <p:ph type="title"/>
          </p:nvPr>
        </p:nvSpPr>
        <p:spPr/>
        <p:txBody>
          <a:bodyPr/>
          <a:lstStyle/>
          <a:p>
            <a:r>
              <a:rPr lang="en-US" dirty="0"/>
              <a:t>Problem</a:t>
            </a:r>
          </a:p>
        </p:txBody>
      </p:sp>
      <p:sp>
        <p:nvSpPr>
          <p:cNvPr id="3" name="Plassholder for tekst 2">
            <a:extLst>
              <a:ext uri="{FF2B5EF4-FFF2-40B4-BE49-F238E27FC236}">
                <a16:creationId xmlns:a16="http://schemas.microsoft.com/office/drawing/2014/main" id="{B81D03E6-137C-4C8B-8720-03A8CDE36637}"/>
              </a:ext>
            </a:extLst>
          </p:cNvPr>
          <p:cNvSpPr>
            <a:spLocks noGrp="1"/>
          </p:cNvSpPr>
          <p:nvPr>
            <p:ph type="body" idx="1"/>
          </p:nvPr>
        </p:nvSpPr>
        <p:spPr/>
        <p:txBody>
          <a:bodyPr/>
          <a:lstStyle/>
          <a:p>
            <a:r>
              <a:rPr lang="en-US" dirty="0"/>
              <a:t>Data and recommendation algorithms</a:t>
            </a:r>
          </a:p>
          <a:p>
            <a:endParaRPr lang="en-US" dirty="0"/>
          </a:p>
          <a:p>
            <a:r>
              <a:rPr lang="en-US" dirty="0"/>
              <a:t>Dependency on manually created data</a:t>
            </a:r>
          </a:p>
          <a:p>
            <a:endParaRPr lang="en-US" dirty="0"/>
          </a:p>
          <a:p>
            <a:r>
              <a:rPr lang="en-US" dirty="0"/>
              <a:t>Evaluation of RSs</a:t>
            </a:r>
          </a:p>
          <a:p>
            <a:pPr lvl="1"/>
            <a:r>
              <a:rPr lang="en-US" dirty="0"/>
              <a:t>Offline</a:t>
            </a:r>
          </a:p>
          <a:p>
            <a:pPr lvl="1"/>
            <a:r>
              <a:rPr lang="en-US" dirty="0"/>
              <a:t>User-centric</a:t>
            </a:r>
          </a:p>
          <a:p>
            <a:endParaRPr lang="en-US" dirty="0"/>
          </a:p>
          <a:p>
            <a:endParaRPr lang="en-US" dirty="0"/>
          </a:p>
          <a:p>
            <a:endParaRPr lang="en-US" dirty="0"/>
          </a:p>
        </p:txBody>
      </p:sp>
      <p:sp>
        <p:nvSpPr>
          <p:cNvPr id="4" name="Plassholder for lysbildenummer 3">
            <a:extLst>
              <a:ext uri="{FF2B5EF4-FFF2-40B4-BE49-F238E27FC236}">
                <a16:creationId xmlns:a16="http://schemas.microsoft.com/office/drawing/2014/main" id="{193B0D45-762F-43C2-A2BD-7DBD178D39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340063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18CD2A3-A18A-4129-98AE-793DCA042AAE}"/>
              </a:ext>
            </a:extLst>
          </p:cNvPr>
          <p:cNvSpPr>
            <a:spLocks noGrp="1"/>
          </p:cNvSpPr>
          <p:nvPr>
            <p:ph type="title"/>
          </p:nvPr>
        </p:nvSpPr>
        <p:spPr/>
        <p:txBody>
          <a:bodyPr/>
          <a:lstStyle/>
          <a:p>
            <a:r>
              <a:rPr lang="en-US" dirty="0"/>
              <a:t>Subtitles</a:t>
            </a:r>
          </a:p>
        </p:txBody>
      </p:sp>
      <p:sp>
        <p:nvSpPr>
          <p:cNvPr id="3" name="Plassholder for tekst 2">
            <a:extLst>
              <a:ext uri="{FF2B5EF4-FFF2-40B4-BE49-F238E27FC236}">
                <a16:creationId xmlns:a16="http://schemas.microsoft.com/office/drawing/2014/main" id="{23168EE5-7B59-4255-9B6A-D488C1805341}"/>
              </a:ext>
            </a:extLst>
          </p:cNvPr>
          <p:cNvSpPr>
            <a:spLocks noGrp="1"/>
          </p:cNvSpPr>
          <p:nvPr>
            <p:ph type="body" idx="1"/>
          </p:nvPr>
        </p:nvSpPr>
        <p:spPr/>
        <p:txBody>
          <a:bodyPr/>
          <a:lstStyle/>
          <a:p>
            <a:r>
              <a:rPr lang="en-US" dirty="0"/>
              <a:t>Speech recognition, deep learning</a:t>
            </a:r>
            <a:br>
              <a:rPr lang="en-US" dirty="0"/>
            </a:br>
            <a:endParaRPr lang="en-US" dirty="0"/>
          </a:p>
          <a:p>
            <a:r>
              <a:rPr lang="en-US" dirty="0"/>
              <a:t>Potential source of automatic content features</a:t>
            </a:r>
          </a:p>
        </p:txBody>
      </p:sp>
      <p:sp>
        <p:nvSpPr>
          <p:cNvPr id="4" name="Plassholder for lysbildenummer 3">
            <a:extLst>
              <a:ext uri="{FF2B5EF4-FFF2-40B4-BE49-F238E27FC236}">
                <a16:creationId xmlns:a16="http://schemas.microsoft.com/office/drawing/2014/main" id="{3C47D41E-FA5E-458A-9AF3-0A3E5BB08F1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3684376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9F6E8640-6C56-4B1F-9435-BA31B183CAE5}"/>
              </a:ext>
            </a:extLst>
          </p:cNvPr>
          <p:cNvSpPr>
            <a:spLocks noGrp="1"/>
          </p:cNvSpPr>
          <p:nvPr>
            <p:ph type="title"/>
          </p:nvPr>
        </p:nvSpPr>
        <p:spPr/>
        <p:txBody>
          <a:bodyPr/>
          <a:lstStyle/>
          <a:p>
            <a:r>
              <a:rPr lang="en-US" dirty="0"/>
              <a:t>Approach</a:t>
            </a:r>
          </a:p>
        </p:txBody>
      </p:sp>
      <p:sp>
        <p:nvSpPr>
          <p:cNvPr id="8" name="Plassholder for tekst 7">
            <a:extLst>
              <a:ext uri="{FF2B5EF4-FFF2-40B4-BE49-F238E27FC236}">
                <a16:creationId xmlns:a16="http://schemas.microsoft.com/office/drawing/2014/main" id="{68950E22-F835-444D-9E5B-9FC826FE1F6C}"/>
              </a:ext>
            </a:extLst>
          </p:cNvPr>
          <p:cNvSpPr>
            <a:spLocks noGrp="1"/>
          </p:cNvSpPr>
          <p:nvPr>
            <p:ph type="body" idx="1"/>
          </p:nvPr>
        </p:nvSpPr>
        <p:spPr>
          <a:xfrm>
            <a:off x="1207850" y="1430148"/>
            <a:ext cx="6728400" cy="3362722"/>
          </a:xfrm>
        </p:spPr>
        <p:txBody>
          <a:bodyPr/>
          <a:lstStyle/>
          <a:p>
            <a:r>
              <a:rPr lang="en-US" dirty="0"/>
              <a:t>Proposing a novel hybrid movie recommendation technique</a:t>
            </a:r>
          </a:p>
          <a:p>
            <a:pPr lvl="1"/>
            <a:r>
              <a:rPr lang="en-US" sz="2000" dirty="0"/>
              <a:t>Deep learning-based visual features</a:t>
            </a:r>
          </a:p>
          <a:p>
            <a:pPr lvl="1"/>
            <a:endParaRPr lang="en-US" sz="2000" dirty="0"/>
          </a:p>
          <a:p>
            <a:r>
              <a:rPr lang="en-US" dirty="0"/>
              <a:t>Evaluation</a:t>
            </a:r>
          </a:p>
          <a:p>
            <a:pPr lvl="1"/>
            <a:r>
              <a:rPr lang="en-US" sz="2000" dirty="0"/>
              <a:t>Offline evaluation</a:t>
            </a:r>
          </a:p>
          <a:p>
            <a:pPr lvl="1"/>
            <a:r>
              <a:rPr lang="en-US" sz="2000" dirty="0"/>
              <a:t>User-centric evaluation</a:t>
            </a:r>
          </a:p>
          <a:p>
            <a:pPr lvl="1"/>
            <a:r>
              <a:rPr lang="en-US" sz="2000" dirty="0"/>
              <a:t>Baselines: Tag (manual), Genre (manual), </a:t>
            </a:r>
            <a:br>
              <a:rPr lang="en-US" sz="2000" dirty="0"/>
            </a:br>
            <a:r>
              <a:rPr lang="en-US" sz="2000" dirty="0"/>
              <a:t>Subtitles (automatic)</a:t>
            </a:r>
          </a:p>
          <a:p>
            <a:endParaRPr lang="en-US" dirty="0"/>
          </a:p>
        </p:txBody>
      </p:sp>
      <p:sp>
        <p:nvSpPr>
          <p:cNvPr id="4" name="Plassholder for lysbildenummer 3">
            <a:extLst>
              <a:ext uri="{FF2B5EF4-FFF2-40B4-BE49-F238E27FC236}">
                <a16:creationId xmlns:a16="http://schemas.microsoft.com/office/drawing/2014/main" id="{C003800A-F20C-4EF0-AF2E-C5C21FFB6A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pic>
        <p:nvPicPr>
          <p:cNvPr id="5" name="Bilde 4">
            <a:extLst>
              <a:ext uri="{FF2B5EF4-FFF2-40B4-BE49-F238E27FC236}">
                <a16:creationId xmlns:a16="http://schemas.microsoft.com/office/drawing/2014/main" id="{2831D92D-B979-41A2-B27E-8D58C7814936}"/>
              </a:ext>
            </a:extLst>
          </p:cNvPr>
          <p:cNvPicPr>
            <a:picLocks noChangeAspect="1"/>
          </p:cNvPicPr>
          <p:nvPr/>
        </p:nvPicPr>
        <p:blipFill>
          <a:blip r:embed="rId2"/>
          <a:stretch>
            <a:fillRect/>
          </a:stretch>
        </p:blipFill>
        <p:spPr>
          <a:xfrm>
            <a:off x="7509893" y="2321141"/>
            <a:ext cx="852514" cy="907835"/>
          </a:xfrm>
          <a:prstGeom prst="rect">
            <a:avLst/>
          </a:prstGeom>
        </p:spPr>
      </p:pic>
    </p:spTree>
    <p:extLst>
      <p:ext uri="{BB962C8B-B14F-4D97-AF65-F5344CB8AC3E}">
        <p14:creationId xmlns:p14="http://schemas.microsoft.com/office/powerpoint/2010/main" val="1536167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21597B5-6DC2-437F-B927-19C5E72ABF4D}"/>
              </a:ext>
            </a:extLst>
          </p:cNvPr>
          <p:cNvSpPr>
            <a:spLocks noGrp="1"/>
          </p:cNvSpPr>
          <p:nvPr>
            <p:ph type="title"/>
          </p:nvPr>
        </p:nvSpPr>
        <p:spPr/>
        <p:txBody>
          <a:bodyPr/>
          <a:lstStyle/>
          <a:p>
            <a:r>
              <a:rPr lang="en-US" dirty="0"/>
              <a:t>Aim</a:t>
            </a:r>
          </a:p>
        </p:txBody>
      </p:sp>
      <p:sp>
        <p:nvSpPr>
          <p:cNvPr id="3" name="Plassholder for tekst 2">
            <a:extLst>
              <a:ext uri="{FF2B5EF4-FFF2-40B4-BE49-F238E27FC236}">
                <a16:creationId xmlns:a16="http://schemas.microsoft.com/office/drawing/2014/main" id="{C9398DC3-7F22-44FC-BEA5-AA48355014B6}"/>
              </a:ext>
            </a:extLst>
          </p:cNvPr>
          <p:cNvSpPr>
            <a:spLocks noGrp="1"/>
          </p:cNvSpPr>
          <p:nvPr>
            <p:ph type="body" idx="1"/>
          </p:nvPr>
        </p:nvSpPr>
        <p:spPr>
          <a:xfrm>
            <a:off x="1207773" y="1430150"/>
            <a:ext cx="3469001" cy="3265800"/>
          </a:xfrm>
        </p:spPr>
        <p:txBody>
          <a:bodyPr/>
          <a:lstStyle/>
          <a:p>
            <a:r>
              <a:rPr lang="en-US" dirty="0"/>
              <a:t>Automatic visual features based on deep learning.</a:t>
            </a:r>
          </a:p>
          <a:p>
            <a:r>
              <a:rPr lang="en-US" dirty="0"/>
              <a:t>Hybrid recommendation.</a:t>
            </a:r>
          </a:p>
          <a:p>
            <a:r>
              <a:rPr lang="en-US" dirty="0"/>
              <a:t>Cold start</a:t>
            </a:r>
          </a:p>
          <a:p>
            <a:r>
              <a:rPr lang="en-US" dirty="0"/>
              <a:t>User study</a:t>
            </a:r>
          </a:p>
          <a:p>
            <a:r>
              <a:rPr lang="en-US" dirty="0"/>
              <a:t>Personality</a:t>
            </a:r>
          </a:p>
          <a:p>
            <a:r>
              <a:rPr lang="en-US" dirty="0"/>
              <a:t>Framework – usability</a:t>
            </a:r>
          </a:p>
          <a:p>
            <a:endParaRPr lang="en-US" dirty="0"/>
          </a:p>
        </p:txBody>
      </p:sp>
      <p:sp>
        <p:nvSpPr>
          <p:cNvPr id="4" name="Plassholder for tekst 3">
            <a:extLst>
              <a:ext uri="{FF2B5EF4-FFF2-40B4-BE49-F238E27FC236}">
                <a16:creationId xmlns:a16="http://schemas.microsoft.com/office/drawing/2014/main" id="{23D48D85-9C21-435E-B307-1459953075D9}"/>
              </a:ext>
            </a:extLst>
          </p:cNvPr>
          <p:cNvSpPr>
            <a:spLocks noGrp="1"/>
          </p:cNvSpPr>
          <p:nvPr>
            <p:ph type="body" idx="2"/>
          </p:nvPr>
        </p:nvSpPr>
        <p:spPr/>
        <p:txBody>
          <a:bodyPr/>
          <a:lstStyle/>
          <a:p>
            <a:endParaRPr lang="en-US"/>
          </a:p>
        </p:txBody>
      </p:sp>
      <p:sp>
        <p:nvSpPr>
          <p:cNvPr id="5" name="Plassholder for lysbildenummer 4">
            <a:extLst>
              <a:ext uri="{FF2B5EF4-FFF2-40B4-BE49-F238E27FC236}">
                <a16:creationId xmlns:a16="http://schemas.microsoft.com/office/drawing/2014/main" id="{BA3C3FB8-4189-446B-BCA4-AA835E3D5F0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4012215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Sekskant 15">
            <a:extLst>
              <a:ext uri="{FF2B5EF4-FFF2-40B4-BE49-F238E27FC236}">
                <a16:creationId xmlns:a16="http://schemas.microsoft.com/office/drawing/2014/main" id="{C812F9BD-931D-4287-B944-D10420011CB9}"/>
              </a:ext>
            </a:extLst>
          </p:cNvPr>
          <p:cNvSpPr/>
          <p:nvPr/>
        </p:nvSpPr>
        <p:spPr>
          <a:xfrm rot="5400000">
            <a:off x="5935870" y="1255774"/>
            <a:ext cx="3273273" cy="2942960"/>
          </a:xfrm>
          <a:prstGeom prst="hexagon">
            <a:avLst/>
          </a:prstGeom>
          <a:solidFill>
            <a:schemeClr val="accent1">
              <a:alpha val="28000"/>
            </a:schemeClr>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tel 6">
            <a:extLst>
              <a:ext uri="{FF2B5EF4-FFF2-40B4-BE49-F238E27FC236}">
                <a16:creationId xmlns:a16="http://schemas.microsoft.com/office/drawing/2014/main" id="{9F6E8640-6C56-4B1F-9435-BA31B183CAE5}"/>
              </a:ext>
            </a:extLst>
          </p:cNvPr>
          <p:cNvSpPr>
            <a:spLocks noGrp="1"/>
          </p:cNvSpPr>
          <p:nvPr>
            <p:ph type="title"/>
          </p:nvPr>
        </p:nvSpPr>
        <p:spPr/>
        <p:txBody>
          <a:bodyPr/>
          <a:lstStyle/>
          <a:p>
            <a:r>
              <a:rPr lang="en-US" dirty="0"/>
              <a:t>Approach</a:t>
            </a:r>
          </a:p>
        </p:txBody>
      </p:sp>
      <p:sp>
        <p:nvSpPr>
          <p:cNvPr id="5" name="Plassholder for tekst 4">
            <a:extLst>
              <a:ext uri="{FF2B5EF4-FFF2-40B4-BE49-F238E27FC236}">
                <a16:creationId xmlns:a16="http://schemas.microsoft.com/office/drawing/2014/main" id="{234086AE-2BFA-4695-8DCE-1BB1DD236BE4}"/>
              </a:ext>
            </a:extLst>
          </p:cNvPr>
          <p:cNvSpPr>
            <a:spLocks noGrp="1"/>
          </p:cNvSpPr>
          <p:nvPr>
            <p:ph type="body" idx="1"/>
          </p:nvPr>
        </p:nvSpPr>
        <p:spPr>
          <a:xfrm>
            <a:off x="1207850" y="1430148"/>
            <a:ext cx="4426188" cy="3033900"/>
          </a:xfrm>
        </p:spPr>
        <p:txBody>
          <a:bodyPr/>
          <a:lstStyle/>
          <a:p>
            <a:pPr marL="444500"/>
            <a:r>
              <a:rPr lang="en-US" dirty="0"/>
              <a:t>Deep Learning-based visual features</a:t>
            </a:r>
            <a:br>
              <a:rPr lang="en-US" dirty="0"/>
            </a:br>
            <a:endParaRPr lang="en-US" dirty="0"/>
          </a:p>
          <a:p>
            <a:pPr marL="444500"/>
            <a:r>
              <a:rPr lang="en-US" dirty="0"/>
              <a:t>Novel hybrid technique</a:t>
            </a:r>
          </a:p>
        </p:txBody>
      </p:sp>
      <p:sp>
        <p:nvSpPr>
          <p:cNvPr id="4" name="Plassholder for lysbildenummer 3">
            <a:extLst>
              <a:ext uri="{FF2B5EF4-FFF2-40B4-BE49-F238E27FC236}">
                <a16:creationId xmlns:a16="http://schemas.microsoft.com/office/drawing/2014/main" id="{C003800A-F20C-4EF0-AF2E-C5C21FFB6A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3" name="Bilde 2">
            <a:extLst>
              <a:ext uri="{FF2B5EF4-FFF2-40B4-BE49-F238E27FC236}">
                <a16:creationId xmlns:a16="http://schemas.microsoft.com/office/drawing/2014/main" id="{CB224E19-C868-4901-9E3E-5A19C7026370}"/>
              </a:ext>
            </a:extLst>
          </p:cNvPr>
          <p:cNvPicPr>
            <a:picLocks noChangeAspect="1"/>
          </p:cNvPicPr>
          <p:nvPr/>
        </p:nvPicPr>
        <p:blipFill>
          <a:blip r:embed="rId3"/>
          <a:stretch>
            <a:fillRect/>
          </a:stretch>
        </p:blipFill>
        <p:spPr>
          <a:xfrm>
            <a:off x="6903346" y="1301909"/>
            <a:ext cx="1269841" cy="1269841"/>
          </a:xfrm>
          <a:prstGeom prst="rect">
            <a:avLst/>
          </a:prstGeom>
        </p:spPr>
      </p:pic>
      <p:sp>
        <p:nvSpPr>
          <p:cNvPr id="9" name="TekstSylinder 8">
            <a:extLst>
              <a:ext uri="{FF2B5EF4-FFF2-40B4-BE49-F238E27FC236}">
                <a16:creationId xmlns:a16="http://schemas.microsoft.com/office/drawing/2014/main" id="{EC2D5419-BBAB-47E9-ADA0-60DE7CB24FFD}"/>
              </a:ext>
            </a:extLst>
          </p:cNvPr>
          <p:cNvSpPr txBox="1"/>
          <p:nvPr/>
        </p:nvSpPr>
        <p:spPr>
          <a:xfrm>
            <a:off x="7304902" y="2361338"/>
            <a:ext cx="466725" cy="553998"/>
          </a:xfrm>
          <a:prstGeom prst="rect">
            <a:avLst/>
          </a:prstGeom>
          <a:noFill/>
        </p:spPr>
        <p:txBody>
          <a:bodyPr wrap="square" rtlCol="0">
            <a:spAutoFit/>
          </a:bodyPr>
          <a:lstStyle/>
          <a:p>
            <a:pPr algn="ctr"/>
            <a:r>
              <a:rPr lang="en-US" sz="3000" dirty="0">
                <a:solidFill>
                  <a:schemeClr val="tx1"/>
                </a:solidFill>
                <a:latin typeface="Inria Sans Light" panose="020B0604020202020204" charset="0"/>
              </a:rPr>
              <a:t>+</a:t>
            </a:r>
          </a:p>
        </p:txBody>
      </p:sp>
      <p:pic>
        <p:nvPicPr>
          <p:cNvPr id="14" name="Bilde 13">
            <a:extLst>
              <a:ext uri="{FF2B5EF4-FFF2-40B4-BE49-F238E27FC236}">
                <a16:creationId xmlns:a16="http://schemas.microsoft.com/office/drawing/2014/main" id="{F9A92B36-7276-4ABD-BDBF-291D2A94FCEB}"/>
              </a:ext>
            </a:extLst>
          </p:cNvPr>
          <p:cNvPicPr>
            <a:picLocks noChangeAspect="1"/>
          </p:cNvPicPr>
          <p:nvPr/>
        </p:nvPicPr>
        <p:blipFill>
          <a:blip r:embed="rId4"/>
          <a:stretch>
            <a:fillRect/>
          </a:stretch>
        </p:blipFill>
        <p:spPr>
          <a:xfrm>
            <a:off x="6903346" y="2783042"/>
            <a:ext cx="1269841" cy="1269841"/>
          </a:xfrm>
          <a:prstGeom prst="rect">
            <a:avLst/>
          </a:prstGeom>
        </p:spPr>
      </p:pic>
    </p:spTree>
    <p:extLst>
      <p:ext uri="{BB962C8B-B14F-4D97-AF65-F5344CB8AC3E}">
        <p14:creationId xmlns:p14="http://schemas.microsoft.com/office/powerpoint/2010/main" val="3595741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ekskant 14">
            <a:extLst>
              <a:ext uri="{FF2B5EF4-FFF2-40B4-BE49-F238E27FC236}">
                <a16:creationId xmlns:a16="http://schemas.microsoft.com/office/drawing/2014/main" id="{2C15C252-DB9D-45BF-969E-6199A77E7074}"/>
              </a:ext>
            </a:extLst>
          </p:cNvPr>
          <p:cNvSpPr/>
          <p:nvPr/>
        </p:nvSpPr>
        <p:spPr>
          <a:xfrm rot="5400000">
            <a:off x="5935870" y="1255774"/>
            <a:ext cx="3273273" cy="2942960"/>
          </a:xfrm>
          <a:prstGeom prst="hexagon">
            <a:avLst/>
          </a:prstGeom>
          <a:solidFill>
            <a:schemeClr val="accent1">
              <a:alpha val="28000"/>
            </a:schemeClr>
          </a:solidFill>
          <a:ln w="50800" cap="flat" cmpd="sng">
            <a:gradFill>
              <a:gsLst>
                <a:gs pos="0">
                  <a:schemeClr val="accent4"/>
                </a:gs>
                <a:gs pos="78000">
                  <a:schemeClr val="accent3"/>
                </a:gs>
                <a:gs pos="87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5A44CA77-4B1D-4581-B640-03F1E216C62C}"/>
              </a:ext>
            </a:extLst>
          </p:cNvPr>
          <p:cNvSpPr>
            <a:spLocks noGrp="1"/>
          </p:cNvSpPr>
          <p:nvPr>
            <p:ph type="title"/>
          </p:nvPr>
        </p:nvSpPr>
        <p:spPr/>
        <p:txBody>
          <a:bodyPr/>
          <a:lstStyle/>
          <a:p>
            <a:r>
              <a:rPr lang="en-US" dirty="0"/>
              <a:t>Approach</a:t>
            </a:r>
          </a:p>
        </p:txBody>
      </p:sp>
      <p:sp>
        <p:nvSpPr>
          <p:cNvPr id="14" name="Plassholder for tekst 13">
            <a:extLst>
              <a:ext uri="{FF2B5EF4-FFF2-40B4-BE49-F238E27FC236}">
                <a16:creationId xmlns:a16="http://schemas.microsoft.com/office/drawing/2014/main" id="{00BD0310-A8B5-4826-AA9B-FB04E93B331F}"/>
              </a:ext>
            </a:extLst>
          </p:cNvPr>
          <p:cNvSpPr>
            <a:spLocks noGrp="1"/>
          </p:cNvSpPr>
          <p:nvPr>
            <p:ph type="body" idx="1"/>
          </p:nvPr>
        </p:nvSpPr>
        <p:spPr>
          <a:xfrm>
            <a:off x="1207850" y="1439673"/>
            <a:ext cx="5521563" cy="3033900"/>
          </a:xfrm>
        </p:spPr>
        <p:txBody>
          <a:bodyPr/>
          <a:lstStyle/>
          <a:p>
            <a:r>
              <a:rPr lang="en-US" dirty="0"/>
              <a:t>Offline evaluation</a:t>
            </a:r>
            <a:br>
              <a:rPr lang="en-US" dirty="0"/>
            </a:br>
            <a:endParaRPr lang="en-US" dirty="0"/>
          </a:p>
          <a:p>
            <a:r>
              <a:rPr lang="en-US" dirty="0"/>
              <a:t>User-centric evaluation (N=150)</a:t>
            </a:r>
          </a:p>
          <a:p>
            <a:pPr lvl="1"/>
            <a:r>
              <a:rPr lang="en-US" dirty="0"/>
              <a:t>Evaluation Framework</a:t>
            </a:r>
            <a:br>
              <a:rPr lang="en-US" dirty="0"/>
            </a:br>
            <a:endParaRPr lang="en-US" dirty="0"/>
          </a:p>
          <a:p>
            <a:r>
              <a:rPr lang="en-US" dirty="0"/>
              <a:t>Baselines: </a:t>
            </a:r>
          </a:p>
          <a:p>
            <a:pPr lvl="1"/>
            <a:r>
              <a:rPr lang="en-US" dirty="0"/>
              <a:t>Manual: tag and genre</a:t>
            </a:r>
          </a:p>
          <a:p>
            <a:pPr lvl="1"/>
            <a:r>
              <a:rPr lang="en-US" dirty="0"/>
              <a:t>Automatic: subtitles</a:t>
            </a:r>
          </a:p>
          <a:p>
            <a:endParaRPr lang="en-US" dirty="0"/>
          </a:p>
          <a:p>
            <a:endParaRPr lang="en-US" dirty="0"/>
          </a:p>
        </p:txBody>
      </p:sp>
      <p:sp>
        <p:nvSpPr>
          <p:cNvPr id="5" name="Plassholder for lysbildenummer 4">
            <a:extLst>
              <a:ext uri="{FF2B5EF4-FFF2-40B4-BE49-F238E27FC236}">
                <a16:creationId xmlns:a16="http://schemas.microsoft.com/office/drawing/2014/main" id="{7559972C-08FC-49FE-A817-5FF1BE5D97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pic>
        <p:nvPicPr>
          <p:cNvPr id="11" name="Bilde 10">
            <a:extLst>
              <a:ext uri="{FF2B5EF4-FFF2-40B4-BE49-F238E27FC236}">
                <a16:creationId xmlns:a16="http://schemas.microsoft.com/office/drawing/2014/main" id="{853D6D79-5127-44EF-A97E-2E35D5C3FFC9}"/>
              </a:ext>
            </a:extLst>
          </p:cNvPr>
          <p:cNvPicPr>
            <a:picLocks noChangeAspect="1"/>
          </p:cNvPicPr>
          <p:nvPr/>
        </p:nvPicPr>
        <p:blipFill>
          <a:blip r:embed="rId2"/>
          <a:stretch>
            <a:fillRect/>
          </a:stretch>
        </p:blipFill>
        <p:spPr>
          <a:xfrm>
            <a:off x="7006926" y="2686051"/>
            <a:ext cx="1262062" cy="1262062"/>
          </a:xfrm>
          <a:prstGeom prst="rect">
            <a:avLst/>
          </a:prstGeom>
        </p:spPr>
      </p:pic>
      <p:pic>
        <p:nvPicPr>
          <p:cNvPr id="12" name="Bilde 11">
            <a:extLst>
              <a:ext uri="{FF2B5EF4-FFF2-40B4-BE49-F238E27FC236}">
                <a16:creationId xmlns:a16="http://schemas.microsoft.com/office/drawing/2014/main" id="{2EE72792-61B8-4EDD-B91C-E3342CBEC623}"/>
              </a:ext>
            </a:extLst>
          </p:cNvPr>
          <p:cNvPicPr>
            <a:picLocks noChangeAspect="1"/>
          </p:cNvPicPr>
          <p:nvPr/>
        </p:nvPicPr>
        <p:blipFill>
          <a:blip r:embed="rId3"/>
          <a:stretch>
            <a:fillRect/>
          </a:stretch>
        </p:blipFill>
        <p:spPr>
          <a:xfrm>
            <a:off x="7006926" y="1253648"/>
            <a:ext cx="1269842" cy="1269842"/>
          </a:xfrm>
          <a:prstGeom prst="rect">
            <a:avLst/>
          </a:prstGeom>
        </p:spPr>
      </p:pic>
      <p:sp>
        <p:nvSpPr>
          <p:cNvPr id="13" name="TekstSylinder 12">
            <a:extLst>
              <a:ext uri="{FF2B5EF4-FFF2-40B4-BE49-F238E27FC236}">
                <a16:creationId xmlns:a16="http://schemas.microsoft.com/office/drawing/2014/main" id="{ADA7290D-9FEF-4C64-8033-C6F92E936C22}"/>
              </a:ext>
            </a:extLst>
          </p:cNvPr>
          <p:cNvSpPr txBox="1"/>
          <p:nvPr/>
        </p:nvSpPr>
        <p:spPr>
          <a:xfrm>
            <a:off x="7408485" y="2294751"/>
            <a:ext cx="466725" cy="553998"/>
          </a:xfrm>
          <a:prstGeom prst="rect">
            <a:avLst/>
          </a:prstGeom>
          <a:noFill/>
        </p:spPr>
        <p:txBody>
          <a:bodyPr wrap="square" rtlCol="0">
            <a:spAutoFit/>
          </a:bodyPr>
          <a:lstStyle/>
          <a:p>
            <a:pPr algn="ctr"/>
            <a:r>
              <a:rPr lang="en-US" sz="3000" dirty="0">
                <a:solidFill>
                  <a:schemeClr val="tx1"/>
                </a:solidFill>
                <a:latin typeface="Inria Sans Light" panose="020B0604020202020204" charset="0"/>
              </a:rPr>
              <a:t>+</a:t>
            </a:r>
          </a:p>
        </p:txBody>
      </p:sp>
    </p:spTree>
    <p:extLst>
      <p:ext uri="{BB962C8B-B14F-4D97-AF65-F5344CB8AC3E}">
        <p14:creationId xmlns:p14="http://schemas.microsoft.com/office/powerpoint/2010/main" val="1991701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240C74E-CA68-48BA-AC8F-D4A2E2D303FC}"/>
              </a:ext>
            </a:extLst>
          </p:cNvPr>
          <p:cNvSpPr>
            <a:spLocks noGrp="1"/>
          </p:cNvSpPr>
          <p:nvPr>
            <p:ph type="title"/>
          </p:nvPr>
        </p:nvSpPr>
        <p:spPr/>
        <p:txBody>
          <a:bodyPr/>
          <a:lstStyle/>
          <a:p>
            <a:r>
              <a:rPr lang="en-US" dirty="0"/>
              <a:t>Research Question 1</a:t>
            </a:r>
          </a:p>
        </p:txBody>
      </p:sp>
      <p:sp>
        <p:nvSpPr>
          <p:cNvPr id="3" name="Plassholder for tekst 2">
            <a:extLst>
              <a:ext uri="{FF2B5EF4-FFF2-40B4-BE49-F238E27FC236}">
                <a16:creationId xmlns:a16="http://schemas.microsoft.com/office/drawing/2014/main" id="{944AEAB4-3281-4241-8527-B16EC7874588}"/>
              </a:ext>
            </a:extLst>
          </p:cNvPr>
          <p:cNvSpPr>
            <a:spLocks noGrp="1"/>
          </p:cNvSpPr>
          <p:nvPr>
            <p:ph type="body" idx="1"/>
          </p:nvPr>
        </p:nvSpPr>
        <p:spPr/>
        <p:txBody>
          <a:bodyPr/>
          <a:lstStyle/>
          <a:p>
            <a:r>
              <a:rPr lang="en-US" sz="1600" b="1" dirty="0"/>
              <a:t>RQ 1: </a:t>
            </a:r>
            <a:br>
              <a:rPr lang="en-US" sz="2000" dirty="0"/>
            </a:br>
            <a:r>
              <a:rPr lang="en-US" sz="1600" i="1" dirty="0"/>
              <a:t>Can visual features automatically extracted with deep learning provide better recommendation quality compared to the other types of content features?</a:t>
            </a:r>
          </a:p>
          <a:p>
            <a:pPr lvl="1"/>
            <a:r>
              <a:rPr lang="en-US" sz="1600" b="1" dirty="0"/>
              <a:t>RQ 1.1:</a:t>
            </a:r>
            <a:br>
              <a:rPr lang="en-US" sz="2000" dirty="0"/>
            </a:br>
            <a:r>
              <a:rPr lang="en-US" sz="1600" i="1" dirty="0"/>
              <a:t>Can automatic visual features provide better recommendation quality compared with traditional features that are collected manually (e.g. tag and genre)?</a:t>
            </a:r>
          </a:p>
          <a:p>
            <a:pPr lvl="1"/>
            <a:r>
              <a:rPr lang="en-US" sz="1600" b="1" dirty="0"/>
              <a:t>RQ 1.2:</a:t>
            </a:r>
            <a:br>
              <a:rPr lang="en-US" sz="1800" dirty="0"/>
            </a:br>
            <a:r>
              <a:rPr lang="en-US" sz="1600" i="1" dirty="0"/>
              <a:t>Can automatic novel visual features provide better recommendation quality compared to the subtitles of movies?</a:t>
            </a:r>
            <a:endParaRPr lang="en-US" i="1" dirty="0"/>
          </a:p>
        </p:txBody>
      </p:sp>
      <p:sp>
        <p:nvSpPr>
          <p:cNvPr id="4" name="Plassholder for lysbildenummer 3">
            <a:extLst>
              <a:ext uri="{FF2B5EF4-FFF2-40B4-BE49-F238E27FC236}">
                <a16:creationId xmlns:a16="http://schemas.microsoft.com/office/drawing/2014/main" id="{A499AADA-3968-4C16-A17E-A04AFD63EFA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77417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240C74E-CA68-48BA-AC8F-D4A2E2D303FC}"/>
              </a:ext>
            </a:extLst>
          </p:cNvPr>
          <p:cNvSpPr>
            <a:spLocks noGrp="1"/>
          </p:cNvSpPr>
          <p:nvPr>
            <p:ph type="title"/>
          </p:nvPr>
        </p:nvSpPr>
        <p:spPr/>
        <p:txBody>
          <a:bodyPr/>
          <a:lstStyle/>
          <a:p>
            <a:r>
              <a:rPr lang="en-US" dirty="0"/>
              <a:t>Research Question 2</a:t>
            </a:r>
          </a:p>
        </p:txBody>
      </p:sp>
      <p:sp>
        <p:nvSpPr>
          <p:cNvPr id="3" name="Plassholder for tekst 2">
            <a:extLst>
              <a:ext uri="{FF2B5EF4-FFF2-40B4-BE49-F238E27FC236}">
                <a16:creationId xmlns:a16="http://schemas.microsoft.com/office/drawing/2014/main" id="{944AEAB4-3281-4241-8527-B16EC7874588}"/>
              </a:ext>
            </a:extLst>
          </p:cNvPr>
          <p:cNvSpPr>
            <a:spLocks noGrp="1"/>
          </p:cNvSpPr>
          <p:nvPr>
            <p:ph type="body" idx="1"/>
          </p:nvPr>
        </p:nvSpPr>
        <p:spPr>
          <a:xfrm>
            <a:off x="1207850" y="1430147"/>
            <a:ext cx="6728400" cy="3645435"/>
          </a:xfrm>
        </p:spPr>
        <p:txBody>
          <a:bodyPr/>
          <a:lstStyle/>
          <a:p>
            <a:r>
              <a:rPr lang="en-US" sz="1600" b="1" dirty="0"/>
              <a:t>RQ 2: </a:t>
            </a:r>
            <a:br>
              <a:rPr lang="en-US" sz="2000" dirty="0"/>
            </a:br>
            <a:r>
              <a:rPr lang="en-US" sz="1600" i="1" dirty="0"/>
              <a:t>How is the quality of recommendation based on visual features perceived by users compared to the other types of content features?</a:t>
            </a:r>
          </a:p>
          <a:p>
            <a:pPr lvl="1"/>
            <a:r>
              <a:rPr lang="en-US" sz="1600" b="1" dirty="0"/>
              <a:t>RQ 2.1:</a:t>
            </a:r>
            <a:br>
              <a:rPr lang="en-US" sz="1800" dirty="0"/>
            </a:br>
            <a:r>
              <a:rPr lang="en-US" sz="1600" i="1" dirty="0"/>
              <a:t>How is the user perception impacted by different recommendation techniques utilizing different recommendation algorithms?</a:t>
            </a:r>
          </a:p>
          <a:p>
            <a:pPr lvl="1"/>
            <a:r>
              <a:rPr lang="en-US" sz="1600" b="1" dirty="0"/>
              <a:t>RQ 2.2:</a:t>
            </a:r>
            <a:br>
              <a:rPr lang="en-US" sz="1800" dirty="0"/>
            </a:br>
            <a:r>
              <a:rPr lang="en-US" sz="1600" i="1" dirty="0"/>
              <a:t>How do the personal characteristics of users (e.g., personality, and demographics) affect their perception of different movie recommendation techniques using different types of content features?</a:t>
            </a:r>
          </a:p>
          <a:p>
            <a:pPr lvl="1"/>
            <a:r>
              <a:rPr lang="en-US" sz="1600" b="1" dirty="0"/>
              <a:t>RQ 2.3:</a:t>
            </a:r>
            <a:br>
              <a:rPr lang="en-US" sz="1800" dirty="0"/>
            </a:br>
            <a:r>
              <a:rPr lang="en-US" sz="1600" dirty="0"/>
              <a:t>What is the perceived usability of a recommender system that utilizes visual features for recommendation?</a:t>
            </a:r>
            <a:endParaRPr lang="en-US" sz="2000" dirty="0"/>
          </a:p>
        </p:txBody>
      </p:sp>
      <p:sp>
        <p:nvSpPr>
          <p:cNvPr id="4" name="Plassholder for lysbildenummer 3">
            <a:extLst>
              <a:ext uri="{FF2B5EF4-FFF2-40B4-BE49-F238E27FC236}">
                <a16:creationId xmlns:a16="http://schemas.microsoft.com/office/drawing/2014/main" id="{A499AADA-3968-4C16-A17E-A04AFD63EFA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361495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9" presetClass="emph" presetSubtype="0" nodeType="withEffect">
                                  <p:stCondLst>
                                    <p:cond delay="0"/>
                                  </p:stCondLst>
                                  <p:childTnLst>
                                    <p:set>
                                      <p:cBhvr>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97BAB555-86D1-4BBC-B0AE-F1EFBC71D5C6}"/>
              </a:ext>
            </a:extLst>
          </p:cNvPr>
          <p:cNvSpPr>
            <a:spLocks noGrp="1"/>
          </p:cNvSpPr>
          <p:nvPr>
            <p:ph type="title"/>
          </p:nvPr>
        </p:nvSpPr>
        <p:spPr/>
        <p:txBody>
          <a:bodyPr/>
          <a:lstStyle/>
          <a:p>
            <a:r>
              <a:rPr lang="en-US" dirty="0"/>
              <a:t>Recommendation Technique</a:t>
            </a:r>
          </a:p>
        </p:txBody>
      </p:sp>
      <p:sp>
        <p:nvSpPr>
          <p:cNvPr id="8" name="Plassholder for tekst 7">
            <a:extLst>
              <a:ext uri="{FF2B5EF4-FFF2-40B4-BE49-F238E27FC236}">
                <a16:creationId xmlns:a16="http://schemas.microsoft.com/office/drawing/2014/main" id="{206035C3-6D97-4439-A5D6-104E25C5982A}"/>
              </a:ext>
            </a:extLst>
          </p:cNvPr>
          <p:cNvSpPr>
            <a:spLocks noGrp="1"/>
          </p:cNvSpPr>
          <p:nvPr>
            <p:ph type="body" idx="1"/>
          </p:nvPr>
        </p:nvSpPr>
        <p:spPr/>
        <p:txBody>
          <a:bodyPr/>
          <a:lstStyle/>
          <a:p>
            <a:r>
              <a:rPr lang="en-US" dirty="0"/>
              <a:t>Hybrid approach</a:t>
            </a:r>
          </a:p>
          <a:p>
            <a:pPr lvl="1"/>
            <a:r>
              <a:rPr lang="en-US" sz="2000" dirty="0"/>
              <a:t>User ratings - </a:t>
            </a:r>
            <a:r>
              <a:rPr lang="en-US" sz="2000" dirty="0" err="1"/>
              <a:t>MovieLens</a:t>
            </a:r>
            <a:r>
              <a:rPr lang="en-US" sz="2000" dirty="0"/>
              <a:t> 10M (hold-out method)</a:t>
            </a:r>
          </a:p>
          <a:p>
            <a:pPr lvl="1"/>
            <a:r>
              <a:rPr lang="en-US" sz="2000" dirty="0"/>
              <a:t>Content features – </a:t>
            </a:r>
            <a:r>
              <a:rPr lang="en-US" sz="2000" dirty="0" err="1"/>
              <a:t>DeepCineProp</a:t>
            </a:r>
            <a:r>
              <a:rPr lang="en-US" sz="2000" dirty="0"/>
              <a:t>, </a:t>
            </a:r>
            <a:r>
              <a:rPr lang="en-US" sz="2000" dirty="0" err="1"/>
              <a:t>CineSub</a:t>
            </a:r>
            <a:r>
              <a:rPr lang="en-US" sz="2000" dirty="0"/>
              <a:t>, tag, genre</a:t>
            </a:r>
          </a:p>
          <a:p>
            <a:pPr lvl="1"/>
            <a:r>
              <a:rPr lang="en-US" sz="2000" dirty="0" err="1"/>
              <a:t>LightFM</a:t>
            </a:r>
            <a:endParaRPr lang="en-US" sz="2000" dirty="0"/>
          </a:p>
          <a:p>
            <a:endParaRPr lang="en-US" sz="2000" dirty="0"/>
          </a:p>
          <a:p>
            <a:r>
              <a:rPr lang="en-US" sz="2000" dirty="0"/>
              <a:t>Bayesian Personalized Ranking (BPR), Weighted Approximate-Rank Pairwise (WARP), </a:t>
            </a:r>
            <a:r>
              <a:rPr lang="en-US" sz="2000" dirty="0" err="1"/>
              <a:t>Logisitic</a:t>
            </a:r>
            <a:r>
              <a:rPr lang="en-US" sz="2000" dirty="0"/>
              <a:t> regression</a:t>
            </a:r>
          </a:p>
        </p:txBody>
      </p:sp>
      <p:sp>
        <p:nvSpPr>
          <p:cNvPr id="6" name="Plassholder for lysbildenummer 5">
            <a:extLst>
              <a:ext uri="{FF2B5EF4-FFF2-40B4-BE49-F238E27FC236}">
                <a16:creationId xmlns:a16="http://schemas.microsoft.com/office/drawing/2014/main" id="{DACB3457-F368-4E0D-BD85-63E252F7DC4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3923744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13000">
              <a:schemeClr val="accent4"/>
            </a:gs>
            <a:gs pos="31000">
              <a:schemeClr val="accent3"/>
            </a:gs>
            <a:gs pos="100000">
              <a:schemeClr val="accent2"/>
            </a:gs>
          </a:gsLst>
          <a:lin ang="8100019" scaled="0"/>
        </a:gradFill>
        <a:effectLst/>
      </p:bgPr>
    </p:bg>
    <p:spTree>
      <p:nvGrpSpPr>
        <p:cNvPr id="1" name=""/>
        <p:cNvGrpSpPr/>
        <p:nvPr/>
      </p:nvGrpSpPr>
      <p:grpSpPr>
        <a:xfrm>
          <a:off x="0" y="0"/>
          <a:ext cx="0" cy="0"/>
          <a:chOff x="0" y="0"/>
          <a:chExt cx="0" cy="0"/>
        </a:xfrm>
      </p:grpSpPr>
      <p:sp>
        <p:nvSpPr>
          <p:cNvPr id="3" name="Plassholder for lysbildenummer 2">
            <a:extLst>
              <a:ext uri="{FF2B5EF4-FFF2-40B4-BE49-F238E27FC236}">
                <a16:creationId xmlns:a16="http://schemas.microsoft.com/office/drawing/2014/main" id="{62A841A2-D858-40A9-9DF2-0671F5055E4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4" name="Google Shape;235;p16">
            <a:extLst>
              <a:ext uri="{FF2B5EF4-FFF2-40B4-BE49-F238E27FC236}">
                <a16:creationId xmlns:a16="http://schemas.microsoft.com/office/drawing/2014/main" id="{3267EB7B-83EE-46C7-A96E-D12E1E8B0BFD}"/>
              </a:ext>
            </a:extLst>
          </p:cNvPr>
          <p:cNvSpPr txBox="1">
            <a:spLocks/>
          </p:cNvSpPr>
          <p:nvPr/>
        </p:nvSpPr>
        <p:spPr>
          <a:xfrm>
            <a:off x="1408787" y="1598978"/>
            <a:ext cx="6326423" cy="354452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r>
              <a:rPr lang="en-US" sz="3200" dirty="0">
                <a:solidFill>
                  <a:srgbClr val="082A44"/>
                </a:solidFill>
                <a:latin typeface="Inria Sans Light" panose="020B0604020202020204" charset="0"/>
              </a:rPr>
              <a:t>Number of titles in the Netflix library:</a:t>
            </a:r>
            <a:br>
              <a:rPr lang="en-US" sz="3200" dirty="0">
                <a:solidFill>
                  <a:srgbClr val="082A44"/>
                </a:solidFill>
                <a:latin typeface="Inria Sans Light" panose="020B0604020202020204" charset="0"/>
              </a:rPr>
            </a:br>
            <a:br>
              <a:rPr lang="en-US" sz="3200" dirty="0">
                <a:solidFill>
                  <a:srgbClr val="082A44"/>
                </a:solidFill>
                <a:latin typeface="Inria Sans Light" panose="020B0604020202020204" charset="0"/>
              </a:rPr>
            </a:br>
            <a:r>
              <a:rPr lang="en-US" sz="4000" b="1" dirty="0">
                <a:solidFill>
                  <a:srgbClr val="082A44"/>
                </a:solidFill>
                <a:latin typeface="Inria Sans Light" panose="020B0604020202020204" charset="0"/>
              </a:rPr>
              <a:t>5,000+</a:t>
            </a:r>
          </a:p>
        </p:txBody>
      </p:sp>
      <p:sp>
        <p:nvSpPr>
          <p:cNvPr id="5" name="Google Shape;235;p16">
            <a:extLst>
              <a:ext uri="{FF2B5EF4-FFF2-40B4-BE49-F238E27FC236}">
                <a16:creationId xmlns:a16="http://schemas.microsoft.com/office/drawing/2014/main" id="{06C25B14-F54F-423B-A103-023B81CD0A20}"/>
              </a:ext>
            </a:extLst>
          </p:cNvPr>
          <p:cNvSpPr txBox="1">
            <a:spLocks/>
          </p:cNvSpPr>
          <p:nvPr/>
        </p:nvSpPr>
        <p:spPr>
          <a:xfrm>
            <a:off x="1408788" y="1598978"/>
            <a:ext cx="6326423" cy="354452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r>
              <a:rPr lang="en-US" sz="3200" b="1" dirty="0">
                <a:solidFill>
                  <a:srgbClr val="082A44"/>
                </a:solidFill>
                <a:latin typeface="Inria Sans Light" panose="020B0604020202020204" charset="0"/>
              </a:rPr>
              <a:t>Hours</a:t>
            </a:r>
            <a:r>
              <a:rPr lang="en-US" sz="3200" dirty="0">
                <a:solidFill>
                  <a:srgbClr val="082A44"/>
                </a:solidFill>
                <a:latin typeface="Inria Sans Light" panose="020B0604020202020204" charset="0"/>
              </a:rPr>
              <a:t> of video uploaded to YouTube </a:t>
            </a:r>
            <a:r>
              <a:rPr lang="en-US" sz="3200" b="1" dirty="0">
                <a:solidFill>
                  <a:srgbClr val="082A44"/>
                </a:solidFill>
                <a:latin typeface="Inria Sans Light" panose="020B0604020202020204" charset="0"/>
              </a:rPr>
              <a:t>every</a:t>
            </a:r>
            <a:r>
              <a:rPr lang="en-US" sz="3200" dirty="0">
                <a:solidFill>
                  <a:srgbClr val="082A44"/>
                </a:solidFill>
                <a:latin typeface="Inria Sans Light" panose="020B0604020202020204" charset="0"/>
              </a:rPr>
              <a:t> </a:t>
            </a:r>
            <a:r>
              <a:rPr lang="en-US" sz="3200" b="1" dirty="0">
                <a:solidFill>
                  <a:srgbClr val="082A44"/>
                </a:solidFill>
                <a:latin typeface="Inria Sans Light" panose="020B0604020202020204" charset="0"/>
              </a:rPr>
              <a:t>minute</a:t>
            </a:r>
            <a:r>
              <a:rPr lang="en-US" sz="3200" dirty="0">
                <a:solidFill>
                  <a:srgbClr val="082A44"/>
                </a:solidFill>
                <a:latin typeface="Inria Sans Light" panose="020B0604020202020204" charset="0"/>
              </a:rPr>
              <a:t>:</a:t>
            </a:r>
            <a:br>
              <a:rPr lang="en-US" sz="3200" dirty="0">
                <a:solidFill>
                  <a:srgbClr val="082A44"/>
                </a:solidFill>
                <a:latin typeface="Inria Sans Light" panose="020B0604020202020204" charset="0"/>
              </a:rPr>
            </a:br>
            <a:br>
              <a:rPr lang="en-US" sz="3200" dirty="0">
                <a:solidFill>
                  <a:srgbClr val="082A44"/>
                </a:solidFill>
                <a:latin typeface="Inria Sans Light" panose="020B0604020202020204" charset="0"/>
              </a:rPr>
            </a:br>
            <a:r>
              <a:rPr lang="en-US" sz="4000" b="1" dirty="0">
                <a:solidFill>
                  <a:srgbClr val="082A44"/>
                </a:solidFill>
                <a:latin typeface="Inria Sans Light" panose="020B0604020202020204" charset="0"/>
              </a:rPr>
              <a:t>500+</a:t>
            </a:r>
          </a:p>
        </p:txBody>
      </p:sp>
    </p:spTree>
    <p:extLst>
      <p:ext uri="{BB962C8B-B14F-4D97-AF65-F5344CB8AC3E}">
        <p14:creationId xmlns:p14="http://schemas.microsoft.com/office/powerpoint/2010/main" val="149349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par>
                                <p:cTn id="15" presetID="2" presetClass="exit" presetSubtype="4" fill="hold" grpId="1" nodeType="withEffect">
                                  <p:stCondLst>
                                    <p:cond delay="0"/>
                                  </p:stCondLst>
                                  <p:childTnLst>
                                    <p:anim calcmode="lin" valueType="num">
                                      <p:cBhvr additive="base">
                                        <p:cTn id="16" dur="500"/>
                                        <p:tgtEl>
                                          <p:spTgt spid="4"/>
                                        </p:tgtEl>
                                        <p:attrNameLst>
                                          <p:attrName>ppt_x</p:attrName>
                                        </p:attrNameLst>
                                      </p:cBhvr>
                                      <p:tavLst>
                                        <p:tav tm="0">
                                          <p:val>
                                            <p:strVal val="ppt_x"/>
                                          </p:val>
                                        </p:tav>
                                        <p:tav tm="100000">
                                          <p:val>
                                            <p:strVal val="ppt_x"/>
                                          </p:val>
                                        </p:tav>
                                      </p:tavLst>
                                    </p:anim>
                                    <p:anim calcmode="lin" valueType="num">
                                      <p:cBhvr additive="base">
                                        <p:cTn id="17" dur="500"/>
                                        <p:tgtEl>
                                          <p:spTgt spid="4"/>
                                        </p:tgtEl>
                                        <p:attrNameLst>
                                          <p:attrName>ppt_y</p:attrName>
                                        </p:attrNameLst>
                                      </p:cBhvr>
                                      <p:tavLst>
                                        <p:tav tm="0">
                                          <p:val>
                                            <p:strVal val="ppt_y"/>
                                          </p:val>
                                        </p:tav>
                                        <p:tav tm="100000">
                                          <p:val>
                                            <p:strVal val="1+ppt_h/2"/>
                                          </p:val>
                                        </p:tav>
                                      </p:tavLst>
                                    </p:anim>
                                    <p:set>
                                      <p:cBhvr>
                                        <p:cTn id="1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240C74E-CA68-48BA-AC8F-D4A2E2D303FC}"/>
              </a:ext>
            </a:extLst>
          </p:cNvPr>
          <p:cNvSpPr>
            <a:spLocks noGrp="1"/>
          </p:cNvSpPr>
          <p:nvPr>
            <p:ph type="title"/>
          </p:nvPr>
        </p:nvSpPr>
        <p:spPr/>
        <p:txBody>
          <a:bodyPr/>
          <a:lstStyle/>
          <a:p>
            <a:r>
              <a:rPr lang="en-US" dirty="0"/>
              <a:t>Methodology – Evaluation </a:t>
            </a:r>
          </a:p>
        </p:txBody>
      </p:sp>
      <p:sp>
        <p:nvSpPr>
          <p:cNvPr id="3" name="Plassholder for tekst 2">
            <a:extLst>
              <a:ext uri="{FF2B5EF4-FFF2-40B4-BE49-F238E27FC236}">
                <a16:creationId xmlns:a16="http://schemas.microsoft.com/office/drawing/2014/main" id="{944AEAB4-3281-4241-8527-B16EC7874588}"/>
              </a:ext>
            </a:extLst>
          </p:cNvPr>
          <p:cNvSpPr>
            <a:spLocks noGrp="1"/>
          </p:cNvSpPr>
          <p:nvPr>
            <p:ph type="body" idx="1"/>
          </p:nvPr>
        </p:nvSpPr>
        <p:spPr/>
        <p:txBody>
          <a:bodyPr/>
          <a:lstStyle/>
          <a:p>
            <a:r>
              <a:rPr lang="en-US" sz="1600" i="1" dirty="0"/>
              <a:t>Visual features automatically extracted with deep learning</a:t>
            </a:r>
          </a:p>
          <a:p>
            <a:pPr lvl="1"/>
            <a:r>
              <a:rPr lang="en-US" sz="1600" i="1" dirty="0"/>
              <a:t>Algorithmic performance.</a:t>
            </a:r>
          </a:p>
          <a:p>
            <a:pPr lvl="2"/>
            <a:r>
              <a:rPr lang="en-US" sz="1600" i="1" dirty="0"/>
              <a:t>Compared with manual features – tag and genre.</a:t>
            </a:r>
          </a:p>
          <a:p>
            <a:pPr lvl="2"/>
            <a:r>
              <a:rPr lang="en-US" sz="1600" i="1" dirty="0"/>
              <a:t>Compared with other features – subtitles.</a:t>
            </a:r>
          </a:p>
          <a:p>
            <a:pPr lvl="1"/>
            <a:r>
              <a:rPr lang="en-US" sz="1600" i="1" dirty="0"/>
              <a:t>Perceived recommendation quality</a:t>
            </a:r>
          </a:p>
          <a:p>
            <a:pPr lvl="2"/>
            <a:r>
              <a:rPr lang="en-US" sz="1600" i="1" dirty="0"/>
              <a:t>Compared with tag and subtitles</a:t>
            </a:r>
          </a:p>
          <a:p>
            <a:pPr lvl="2"/>
            <a:r>
              <a:rPr lang="en-US" sz="1600" i="1" dirty="0"/>
              <a:t>User characteristics (personality and demographics)</a:t>
            </a:r>
          </a:p>
          <a:p>
            <a:endParaRPr lang="en-US" sz="1600" i="1" dirty="0"/>
          </a:p>
          <a:p>
            <a:endParaRPr lang="en-US" sz="1600" i="1" dirty="0"/>
          </a:p>
        </p:txBody>
      </p:sp>
      <p:sp>
        <p:nvSpPr>
          <p:cNvPr id="4" name="Plassholder for lysbildenummer 3">
            <a:extLst>
              <a:ext uri="{FF2B5EF4-FFF2-40B4-BE49-F238E27FC236}">
                <a16:creationId xmlns:a16="http://schemas.microsoft.com/office/drawing/2014/main" id="{A499AADA-3968-4C16-A17E-A04AFD63EFA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188806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9" presetClass="emph" presetSubtype="0" nodeType="withEffect">
                                  <p:stCondLst>
                                    <p:cond delay="0"/>
                                  </p:stCondLst>
                                  <p:childTnLst>
                                    <p:set>
                                      <p:cBhvr>
                                        <p:cTn id="32" dur="indefinite"/>
                                        <p:tgtEl>
                                          <p:spTgt spid="3">
                                            <p:txEl>
                                              <p:pRg st="0" end="0"/>
                                            </p:txEl>
                                          </p:spTgt>
                                        </p:tgtEl>
                                        <p:attrNameLst>
                                          <p:attrName>style.opacity</p:attrName>
                                        </p:attrNameLst>
                                      </p:cBhvr>
                                      <p:to>
                                        <p:strVal val="0.5"/>
                                      </p:to>
                                    </p:set>
                                    <p:animEffect filter="image" prLst="opacity: 0.5">
                                      <p:cBhvr rctx="IE">
                                        <p:cTn id="33" dur="indefinite"/>
                                        <p:tgtEl>
                                          <p:spTgt spid="3">
                                            <p:txEl>
                                              <p:pRg st="0" end="0"/>
                                            </p:txEl>
                                          </p:spTgt>
                                        </p:tgtEl>
                                      </p:cBhvr>
                                    </p:animEffect>
                                  </p:childTnLst>
                                </p:cTn>
                              </p:par>
                              <p:par>
                                <p:cTn id="34" presetID="9" presetClass="emph" presetSubtype="0" nodeType="withEffect">
                                  <p:stCondLst>
                                    <p:cond delay="0"/>
                                  </p:stCondLst>
                                  <p:childTnLst>
                                    <p:set>
                                      <p:cBhvr>
                                        <p:cTn id="35" dur="indefinite"/>
                                        <p:tgtEl>
                                          <p:spTgt spid="3">
                                            <p:txEl>
                                              <p:pRg st="1" end="1"/>
                                            </p:txEl>
                                          </p:spTgt>
                                        </p:tgtEl>
                                        <p:attrNameLst>
                                          <p:attrName>style.opacity</p:attrName>
                                        </p:attrNameLst>
                                      </p:cBhvr>
                                      <p:to>
                                        <p:strVal val="0.5"/>
                                      </p:to>
                                    </p:set>
                                    <p:animEffect filter="image" prLst="opacity: 0.5">
                                      <p:cBhvr rctx="IE">
                                        <p:cTn id="36" dur="indefinite"/>
                                        <p:tgtEl>
                                          <p:spTgt spid="3">
                                            <p:txEl>
                                              <p:pRg st="1" end="1"/>
                                            </p:txEl>
                                          </p:spTgt>
                                        </p:tgtEl>
                                      </p:cBhvr>
                                    </p:animEffect>
                                  </p:childTnLst>
                                </p:cTn>
                              </p:par>
                              <p:par>
                                <p:cTn id="37" presetID="9" presetClass="emph" presetSubtype="0" nodeType="withEffect">
                                  <p:stCondLst>
                                    <p:cond delay="0"/>
                                  </p:stCondLst>
                                  <p:childTnLst>
                                    <p:set>
                                      <p:cBhvr>
                                        <p:cTn id="38" dur="indefinite"/>
                                        <p:tgtEl>
                                          <p:spTgt spid="3">
                                            <p:txEl>
                                              <p:pRg st="2" end="2"/>
                                            </p:txEl>
                                          </p:spTgt>
                                        </p:tgtEl>
                                        <p:attrNameLst>
                                          <p:attrName>style.opacity</p:attrName>
                                        </p:attrNameLst>
                                      </p:cBhvr>
                                      <p:to>
                                        <p:strVal val="0.5"/>
                                      </p:to>
                                    </p:set>
                                    <p:animEffect filter="image" prLst="opacity: 0.5">
                                      <p:cBhvr rctx="IE">
                                        <p:cTn id="39" dur="indefinite"/>
                                        <p:tgtEl>
                                          <p:spTgt spid="3">
                                            <p:txEl>
                                              <p:pRg st="2" end="2"/>
                                            </p:txEl>
                                          </p:spTgt>
                                        </p:tgtEl>
                                      </p:cBhvr>
                                    </p:animEffect>
                                  </p:childTnLst>
                                </p:cTn>
                              </p:par>
                              <p:par>
                                <p:cTn id="40" presetID="9" presetClass="emph" presetSubtype="0" nodeType="withEffect">
                                  <p:stCondLst>
                                    <p:cond delay="0"/>
                                  </p:stCondLst>
                                  <p:childTnLst>
                                    <p:set>
                                      <p:cBhvr>
                                        <p:cTn id="41" dur="indefinite"/>
                                        <p:tgtEl>
                                          <p:spTgt spid="3">
                                            <p:txEl>
                                              <p:pRg st="3" end="3"/>
                                            </p:txEl>
                                          </p:spTgt>
                                        </p:tgtEl>
                                        <p:attrNameLst>
                                          <p:attrName>style.opacity</p:attrName>
                                        </p:attrNameLst>
                                      </p:cBhvr>
                                      <p:to>
                                        <p:strVal val="0.5"/>
                                      </p:to>
                                    </p:set>
                                    <p:animEffect filter="image" prLst="opacity: 0.5">
                                      <p:cBhvr rctx="IE">
                                        <p:cTn id="42" dur="indefinite"/>
                                        <p:tgtEl>
                                          <p:spTgt spid="3">
                                            <p:txEl>
                                              <p:pRg st="3" end="3"/>
                                            </p:txEl>
                                          </p:spTgt>
                                        </p:tgtEl>
                                      </p:cBhvr>
                                    </p:animEffect>
                                  </p:childTnLst>
                                </p:cTn>
                              </p:par>
                              <p:par>
                                <p:cTn id="43" presetID="9" presetClass="emph" presetSubtype="0" nodeType="with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mph" presetSubtype="0" nodeType="with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mph" presetSubtype="0" nodeType="withEffect">
                                  <p:stCondLst>
                                    <p:cond delay="0"/>
                                  </p:stCondLst>
                                  <p:childTnLst>
                                    <p:set>
                                      <p:cBhvr>
                                        <p:cTn id="50" dur="indefinite"/>
                                        <p:tgtEl>
                                          <p:spTgt spid="3">
                                            <p:txEl>
                                              <p:pRg st="6" end="6"/>
                                            </p:txEl>
                                          </p:spTgt>
                                        </p:tgtEl>
                                        <p:attrNameLst>
                                          <p:attrName>style.opacity</p:attrName>
                                        </p:attrNameLst>
                                      </p:cBhvr>
                                      <p:to>
                                        <p:strVal val="0.5"/>
                                      </p:to>
                                    </p:set>
                                    <p:animEffect filter="image" prLst="opacity: 0.5">
                                      <p:cBhvr rctx="IE">
                                        <p:cTn id="51"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444" name="Google Shape;444;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dirty="0" err="1">
                <a:latin typeface="Saira SemiCondensed Medium"/>
                <a:ea typeface="Saira SemiCondensed Medium"/>
                <a:cs typeface="Saira SemiCondensed Medium"/>
                <a:sym typeface="Saira SemiCondensed Medium"/>
              </a:rPr>
              <a:t>Evauation</a:t>
            </a:r>
            <a:r>
              <a:rPr lang="nb-NO" dirty="0">
                <a:latin typeface="Saira SemiCondensed Medium"/>
                <a:ea typeface="Saira SemiCondensed Medium"/>
                <a:cs typeface="Saira SemiCondensed Medium"/>
                <a:sym typeface="Saira SemiCondensed Medium"/>
              </a:rPr>
              <a:t> Framework Demo</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endParaRPr sz="2000" dirty="0"/>
          </a:p>
        </p:txBody>
      </p:sp>
      <p:pic>
        <p:nvPicPr>
          <p:cNvPr id="9" name="Bilde 8">
            <a:extLst>
              <a:ext uri="{FF2B5EF4-FFF2-40B4-BE49-F238E27FC236}">
                <a16:creationId xmlns:a16="http://schemas.microsoft.com/office/drawing/2014/main" id="{6D9DBE21-B622-46EF-A5B9-8044D58EABE6}"/>
              </a:ext>
            </a:extLst>
          </p:cNvPr>
          <p:cNvPicPr>
            <a:picLocks noChangeAspect="1"/>
          </p:cNvPicPr>
          <p:nvPr/>
        </p:nvPicPr>
        <p:blipFill>
          <a:blip r:embed="rId3"/>
          <a:stretch>
            <a:fillRect/>
          </a:stretch>
        </p:blipFill>
        <p:spPr>
          <a:xfrm>
            <a:off x="5274236" y="845001"/>
            <a:ext cx="2637416" cy="3456792"/>
          </a:xfrm>
          <a:prstGeom prst="rect">
            <a:avLst/>
          </a:prstGeom>
        </p:spPr>
      </p:pic>
      <p:grpSp>
        <p:nvGrpSpPr>
          <p:cNvPr id="439" name="Google Shape;439;p32"/>
          <p:cNvGrpSpPr/>
          <p:nvPr/>
        </p:nvGrpSpPr>
        <p:grpSpPr>
          <a:xfrm>
            <a:off x="5240302" y="465959"/>
            <a:ext cx="2736410" cy="4222433"/>
            <a:chOff x="2112475" y="238125"/>
            <a:chExt cx="3395050" cy="5238750"/>
          </a:xfrm>
        </p:grpSpPr>
        <p:sp>
          <p:nvSpPr>
            <p:cNvPr id="440" name="Google Shape;44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sp>
        <p:nvSpPr>
          <p:cNvPr id="444" name="Google Shape;444;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dirty="0" err="1">
                <a:latin typeface="Saira SemiCondensed Medium"/>
                <a:ea typeface="Saira SemiCondensed Medium"/>
                <a:cs typeface="Saira SemiCondensed Medium"/>
                <a:sym typeface="Saira SemiCondensed Medium"/>
              </a:rPr>
              <a:t>Evauation</a:t>
            </a:r>
            <a:r>
              <a:rPr lang="nb-NO" dirty="0">
                <a:latin typeface="Saira SemiCondensed Medium"/>
                <a:ea typeface="Saira SemiCondensed Medium"/>
                <a:cs typeface="Saira SemiCondensed Medium"/>
                <a:sym typeface="Saira SemiCondensed Medium"/>
              </a:rPr>
              <a:t> Framework Demo</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endParaRPr sz="2000" dirty="0"/>
          </a:p>
        </p:txBody>
      </p:sp>
      <p:pic>
        <p:nvPicPr>
          <p:cNvPr id="3" name="Bilde 2">
            <a:extLst>
              <a:ext uri="{FF2B5EF4-FFF2-40B4-BE49-F238E27FC236}">
                <a16:creationId xmlns:a16="http://schemas.microsoft.com/office/drawing/2014/main" id="{CCE72FF3-611A-4F40-B789-591A9F683AC0}"/>
              </a:ext>
            </a:extLst>
          </p:cNvPr>
          <p:cNvPicPr>
            <a:picLocks noChangeAspect="1"/>
          </p:cNvPicPr>
          <p:nvPr/>
        </p:nvPicPr>
        <p:blipFill>
          <a:blip r:embed="rId3"/>
          <a:stretch>
            <a:fillRect/>
          </a:stretch>
        </p:blipFill>
        <p:spPr>
          <a:xfrm>
            <a:off x="5298735" y="845001"/>
            <a:ext cx="2637415" cy="3456792"/>
          </a:xfrm>
          <a:prstGeom prst="rect">
            <a:avLst/>
          </a:prstGeom>
        </p:spPr>
      </p:pic>
      <p:grpSp>
        <p:nvGrpSpPr>
          <p:cNvPr id="439" name="Google Shape;439;p32"/>
          <p:cNvGrpSpPr/>
          <p:nvPr/>
        </p:nvGrpSpPr>
        <p:grpSpPr>
          <a:xfrm>
            <a:off x="5240302" y="465959"/>
            <a:ext cx="2736410" cy="4222433"/>
            <a:chOff x="2112475" y="238125"/>
            <a:chExt cx="3395050" cy="5238750"/>
          </a:xfrm>
        </p:grpSpPr>
        <p:sp>
          <p:nvSpPr>
            <p:cNvPr id="440" name="Google Shape;44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8433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444" name="Google Shape;444;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dirty="0" err="1">
                <a:latin typeface="Saira SemiCondensed Medium"/>
                <a:ea typeface="Saira SemiCondensed Medium"/>
                <a:cs typeface="Saira SemiCondensed Medium"/>
                <a:sym typeface="Saira SemiCondensed Medium"/>
              </a:rPr>
              <a:t>Evauation</a:t>
            </a:r>
            <a:r>
              <a:rPr lang="nb-NO" dirty="0">
                <a:latin typeface="Saira SemiCondensed Medium"/>
                <a:ea typeface="Saira SemiCondensed Medium"/>
                <a:cs typeface="Saira SemiCondensed Medium"/>
                <a:sym typeface="Saira SemiCondensed Medium"/>
              </a:rPr>
              <a:t> Framework Demo</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endParaRPr sz="2000" dirty="0"/>
          </a:p>
        </p:txBody>
      </p:sp>
      <p:pic>
        <p:nvPicPr>
          <p:cNvPr id="4" name="Bilde 3">
            <a:extLst>
              <a:ext uri="{FF2B5EF4-FFF2-40B4-BE49-F238E27FC236}">
                <a16:creationId xmlns:a16="http://schemas.microsoft.com/office/drawing/2014/main" id="{2FF694B1-5D07-4AED-80EA-EDE40754FAA1}"/>
              </a:ext>
            </a:extLst>
          </p:cNvPr>
          <p:cNvPicPr>
            <a:picLocks noChangeAspect="1"/>
          </p:cNvPicPr>
          <p:nvPr/>
        </p:nvPicPr>
        <p:blipFill>
          <a:blip r:embed="rId3"/>
          <a:stretch>
            <a:fillRect/>
          </a:stretch>
        </p:blipFill>
        <p:spPr>
          <a:xfrm>
            <a:off x="5284356" y="833856"/>
            <a:ext cx="2651794" cy="3475638"/>
          </a:xfrm>
          <a:prstGeom prst="rect">
            <a:avLst/>
          </a:prstGeom>
        </p:spPr>
      </p:pic>
      <p:grpSp>
        <p:nvGrpSpPr>
          <p:cNvPr id="439" name="Google Shape;439;p32"/>
          <p:cNvGrpSpPr/>
          <p:nvPr/>
        </p:nvGrpSpPr>
        <p:grpSpPr>
          <a:xfrm>
            <a:off x="5240302" y="465959"/>
            <a:ext cx="2736410" cy="4222433"/>
            <a:chOff x="2112475" y="238125"/>
            <a:chExt cx="3395050" cy="5238750"/>
          </a:xfrm>
        </p:grpSpPr>
        <p:sp>
          <p:nvSpPr>
            <p:cNvPr id="440" name="Google Shape;44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1284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64</a:t>
            </a:fld>
            <a:endParaRPr/>
          </a:p>
        </p:txBody>
      </p:sp>
      <p:sp>
        <p:nvSpPr>
          <p:cNvPr id="444" name="Google Shape;444;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dirty="0" err="1">
                <a:latin typeface="Saira SemiCondensed Medium"/>
                <a:ea typeface="Saira SemiCondensed Medium"/>
                <a:cs typeface="Saira SemiCondensed Medium"/>
                <a:sym typeface="Saira SemiCondensed Medium"/>
              </a:rPr>
              <a:t>Evauation</a:t>
            </a:r>
            <a:r>
              <a:rPr lang="nb-NO" dirty="0">
                <a:latin typeface="Saira SemiCondensed Medium"/>
                <a:ea typeface="Saira SemiCondensed Medium"/>
                <a:cs typeface="Saira SemiCondensed Medium"/>
                <a:sym typeface="Saira SemiCondensed Medium"/>
              </a:rPr>
              <a:t> Framework Demo</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endParaRPr sz="2000" dirty="0"/>
          </a:p>
        </p:txBody>
      </p:sp>
      <p:pic>
        <p:nvPicPr>
          <p:cNvPr id="3" name="Bilde 2">
            <a:extLst>
              <a:ext uri="{FF2B5EF4-FFF2-40B4-BE49-F238E27FC236}">
                <a16:creationId xmlns:a16="http://schemas.microsoft.com/office/drawing/2014/main" id="{A4E9F1F8-99AA-4F23-BF27-7DAFE8F2181B}"/>
              </a:ext>
            </a:extLst>
          </p:cNvPr>
          <p:cNvPicPr>
            <a:picLocks noChangeAspect="1"/>
          </p:cNvPicPr>
          <p:nvPr/>
        </p:nvPicPr>
        <p:blipFill>
          <a:blip r:embed="rId3"/>
          <a:stretch>
            <a:fillRect/>
          </a:stretch>
        </p:blipFill>
        <p:spPr>
          <a:xfrm>
            <a:off x="5298735" y="845001"/>
            <a:ext cx="2637415" cy="3456792"/>
          </a:xfrm>
          <a:prstGeom prst="rect">
            <a:avLst/>
          </a:prstGeom>
        </p:spPr>
      </p:pic>
      <p:grpSp>
        <p:nvGrpSpPr>
          <p:cNvPr id="439" name="Google Shape;439;p32"/>
          <p:cNvGrpSpPr/>
          <p:nvPr/>
        </p:nvGrpSpPr>
        <p:grpSpPr>
          <a:xfrm>
            <a:off x="5240302" y="465959"/>
            <a:ext cx="2736410" cy="4222433"/>
            <a:chOff x="2112475" y="238125"/>
            <a:chExt cx="3395050" cy="5238750"/>
          </a:xfrm>
        </p:grpSpPr>
        <p:sp>
          <p:nvSpPr>
            <p:cNvPr id="440" name="Google Shape;44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3844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65</a:t>
            </a:fld>
            <a:endParaRPr/>
          </a:p>
        </p:txBody>
      </p:sp>
      <p:sp>
        <p:nvSpPr>
          <p:cNvPr id="444" name="Google Shape;444;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dirty="0" err="1">
                <a:latin typeface="Saira SemiCondensed Medium"/>
                <a:ea typeface="Saira SemiCondensed Medium"/>
                <a:cs typeface="Saira SemiCondensed Medium"/>
                <a:sym typeface="Saira SemiCondensed Medium"/>
              </a:rPr>
              <a:t>Evauation</a:t>
            </a:r>
            <a:r>
              <a:rPr lang="nb-NO" dirty="0">
                <a:latin typeface="Saira SemiCondensed Medium"/>
                <a:ea typeface="Saira SemiCondensed Medium"/>
                <a:cs typeface="Saira SemiCondensed Medium"/>
                <a:sym typeface="Saira SemiCondensed Medium"/>
              </a:rPr>
              <a:t> Framework Demo</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endParaRPr sz="2000" dirty="0"/>
          </a:p>
        </p:txBody>
      </p:sp>
      <p:pic>
        <p:nvPicPr>
          <p:cNvPr id="4" name="Bilde 3">
            <a:extLst>
              <a:ext uri="{FF2B5EF4-FFF2-40B4-BE49-F238E27FC236}">
                <a16:creationId xmlns:a16="http://schemas.microsoft.com/office/drawing/2014/main" id="{B5034949-E04C-4283-AB8D-5C1974E64CA0}"/>
              </a:ext>
            </a:extLst>
          </p:cNvPr>
          <p:cNvPicPr>
            <a:picLocks noChangeAspect="1"/>
          </p:cNvPicPr>
          <p:nvPr/>
        </p:nvPicPr>
        <p:blipFill>
          <a:blip r:embed="rId3"/>
          <a:stretch>
            <a:fillRect/>
          </a:stretch>
        </p:blipFill>
        <p:spPr>
          <a:xfrm>
            <a:off x="5291906" y="836051"/>
            <a:ext cx="2644244" cy="3465742"/>
          </a:xfrm>
          <a:prstGeom prst="rect">
            <a:avLst/>
          </a:prstGeom>
        </p:spPr>
      </p:pic>
      <p:grpSp>
        <p:nvGrpSpPr>
          <p:cNvPr id="439" name="Google Shape;439;p32"/>
          <p:cNvGrpSpPr/>
          <p:nvPr/>
        </p:nvGrpSpPr>
        <p:grpSpPr>
          <a:xfrm>
            <a:off x="5240302" y="465959"/>
            <a:ext cx="2736410" cy="4222433"/>
            <a:chOff x="2112475" y="238125"/>
            <a:chExt cx="3395050" cy="5238750"/>
          </a:xfrm>
        </p:grpSpPr>
        <p:sp>
          <p:nvSpPr>
            <p:cNvPr id="440" name="Google Shape;44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9302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444" name="Google Shape;444;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dirty="0" err="1">
                <a:latin typeface="Saira SemiCondensed Medium"/>
                <a:ea typeface="Saira SemiCondensed Medium"/>
                <a:cs typeface="Saira SemiCondensed Medium"/>
                <a:sym typeface="Saira SemiCondensed Medium"/>
              </a:rPr>
              <a:t>Evauation</a:t>
            </a:r>
            <a:r>
              <a:rPr lang="nb-NO" dirty="0">
                <a:latin typeface="Saira SemiCondensed Medium"/>
                <a:ea typeface="Saira SemiCondensed Medium"/>
                <a:cs typeface="Saira SemiCondensed Medium"/>
                <a:sym typeface="Saira SemiCondensed Medium"/>
              </a:rPr>
              <a:t> Framework Demo</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endParaRPr sz="2000" dirty="0"/>
          </a:p>
        </p:txBody>
      </p:sp>
      <p:pic>
        <p:nvPicPr>
          <p:cNvPr id="3" name="Bilde 2">
            <a:extLst>
              <a:ext uri="{FF2B5EF4-FFF2-40B4-BE49-F238E27FC236}">
                <a16:creationId xmlns:a16="http://schemas.microsoft.com/office/drawing/2014/main" id="{0A8416A7-32DE-40F0-B4B7-EED5094FEF65}"/>
              </a:ext>
            </a:extLst>
          </p:cNvPr>
          <p:cNvPicPr>
            <a:picLocks noChangeAspect="1"/>
          </p:cNvPicPr>
          <p:nvPr/>
        </p:nvPicPr>
        <p:blipFill>
          <a:blip r:embed="rId3"/>
          <a:stretch>
            <a:fillRect/>
          </a:stretch>
        </p:blipFill>
        <p:spPr>
          <a:xfrm>
            <a:off x="5293277" y="845001"/>
            <a:ext cx="2637415" cy="3456792"/>
          </a:xfrm>
          <a:prstGeom prst="rect">
            <a:avLst/>
          </a:prstGeom>
        </p:spPr>
      </p:pic>
      <p:grpSp>
        <p:nvGrpSpPr>
          <p:cNvPr id="439" name="Google Shape;439;p32"/>
          <p:cNvGrpSpPr/>
          <p:nvPr/>
        </p:nvGrpSpPr>
        <p:grpSpPr>
          <a:xfrm>
            <a:off x="5240302" y="465959"/>
            <a:ext cx="2736410" cy="4222433"/>
            <a:chOff x="2112475" y="238125"/>
            <a:chExt cx="3395050" cy="5238750"/>
          </a:xfrm>
        </p:grpSpPr>
        <p:sp>
          <p:nvSpPr>
            <p:cNvPr id="440" name="Google Shape;44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247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444" name="Google Shape;444;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dirty="0" err="1">
                <a:latin typeface="Saira SemiCondensed Medium"/>
                <a:ea typeface="Saira SemiCondensed Medium"/>
                <a:cs typeface="Saira SemiCondensed Medium"/>
                <a:sym typeface="Saira SemiCondensed Medium"/>
              </a:rPr>
              <a:t>Evauation</a:t>
            </a:r>
            <a:r>
              <a:rPr lang="nb-NO" dirty="0">
                <a:latin typeface="Saira SemiCondensed Medium"/>
                <a:ea typeface="Saira SemiCondensed Medium"/>
                <a:cs typeface="Saira SemiCondensed Medium"/>
                <a:sym typeface="Saira SemiCondensed Medium"/>
              </a:rPr>
              <a:t> Framework Demo</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endParaRPr sz="2000" dirty="0"/>
          </a:p>
        </p:txBody>
      </p:sp>
      <p:pic>
        <p:nvPicPr>
          <p:cNvPr id="4" name="Bilde 3">
            <a:extLst>
              <a:ext uri="{FF2B5EF4-FFF2-40B4-BE49-F238E27FC236}">
                <a16:creationId xmlns:a16="http://schemas.microsoft.com/office/drawing/2014/main" id="{D0C96CC3-268B-425E-9CEE-B7191F86EF28}"/>
              </a:ext>
            </a:extLst>
          </p:cNvPr>
          <p:cNvPicPr>
            <a:picLocks noChangeAspect="1"/>
          </p:cNvPicPr>
          <p:nvPr/>
        </p:nvPicPr>
        <p:blipFill>
          <a:blip r:embed="rId3"/>
          <a:stretch>
            <a:fillRect/>
          </a:stretch>
        </p:blipFill>
        <p:spPr>
          <a:xfrm>
            <a:off x="5305309" y="845001"/>
            <a:ext cx="2630841" cy="3448176"/>
          </a:xfrm>
          <a:prstGeom prst="rect">
            <a:avLst/>
          </a:prstGeom>
        </p:spPr>
      </p:pic>
      <p:grpSp>
        <p:nvGrpSpPr>
          <p:cNvPr id="439" name="Google Shape;439;p32"/>
          <p:cNvGrpSpPr/>
          <p:nvPr/>
        </p:nvGrpSpPr>
        <p:grpSpPr>
          <a:xfrm>
            <a:off x="5240302" y="465959"/>
            <a:ext cx="2736410" cy="4222433"/>
            <a:chOff x="2112475" y="238125"/>
            <a:chExt cx="3395050" cy="5238750"/>
          </a:xfrm>
        </p:grpSpPr>
        <p:sp>
          <p:nvSpPr>
            <p:cNvPr id="440" name="Google Shape;44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917534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68</a:t>
            </a:fld>
            <a:endParaRPr/>
          </a:p>
        </p:txBody>
      </p:sp>
      <p:sp>
        <p:nvSpPr>
          <p:cNvPr id="444" name="Google Shape;444;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dirty="0" err="1">
                <a:latin typeface="Saira SemiCondensed Medium"/>
                <a:ea typeface="Saira SemiCondensed Medium"/>
                <a:cs typeface="Saira SemiCondensed Medium"/>
                <a:sym typeface="Saira SemiCondensed Medium"/>
              </a:rPr>
              <a:t>Evauation</a:t>
            </a:r>
            <a:r>
              <a:rPr lang="nb-NO" dirty="0">
                <a:latin typeface="Saira SemiCondensed Medium"/>
                <a:ea typeface="Saira SemiCondensed Medium"/>
                <a:cs typeface="Saira SemiCondensed Medium"/>
                <a:sym typeface="Saira SemiCondensed Medium"/>
              </a:rPr>
              <a:t> Framework Demo</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endParaRPr sz="2000" dirty="0"/>
          </a:p>
        </p:txBody>
      </p:sp>
      <p:pic>
        <p:nvPicPr>
          <p:cNvPr id="4" name="Bilde 3">
            <a:extLst>
              <a:ext uri="{FF2B5EF4-FFF2-40B4-BE49-F238E27FC236}">
                <a16:creationId xmlns:a16="http://schemas.microsoft.com/office/drawing/2014/main" id="{907C272A-2FE7-4392-9FEB-F8FDF8252164}"/>
              </a:ext>
            </a:extLst>
          </p:cNvPr>
          <p:cNvPicPr>
            <a:picLocks noChangeAspect="1"/>
          </p:cNvPicPr>
          <p:nvPr/>
        </p:nvPicPr>
        <p:blipFill>
          <a:blip r:embed="rId3"/>
          <a:stretch>
            <a:fillRect/>
          </a:stretch>
        </p:blipFill>
        <p:spPr>
          <a:xfrm>
            <a:off x="5292500" y="845001"/>
            <a:ext cx="2643650" cy="3464964"/>
          </a:xfrm>
          <a:prstGeom prst="rect">
            <a:avLst/>
          </a:prstGeom>
        </p:spPr>
      </p:pic>
      <p:grpSp>
        <p:nvGrpSpPr>
          <p:cNvPr id="439" name="Google Shape;439;p32"/>
          <p:cNvGrpSpPr/>
          <p:nvPr/>
        </p:nvGrpSpPr>
        <p:grpSpPr>
          <a:xfrm>
            <a:off x="5240302" y="465959"/>
            <a:ext cx="2736410" cy="4222433"/>
            <a:chOff x="2112475" y="238125"/>
            <a:chExt cx="3395050" cy="5238750"/>
          </a:xfrm>
        </p:grpSpPr>
        <p:sp>
          <p:nvSpPr>
            <p:cNvPr id="440" name="Google Shape;44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236333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p:sp>
        <p:nvSpPr>
          <p:cNvPr id="444" name="Google Shape;444;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dirty="0" err="1">
                <a:latin typeface="Saira SemiCondensed Medium"/>
                <a:ea typeface="Saira SemiCondensed Medium"/>
                <a:cs typeface="Saira SemiCondensed Medium"/>
                <a:sym typeface="Saira SemiCondensed Medium"/>
              </a:rPr>
              <a:t>Evauation</a:t>
            </a:r>
            <a:r>
              <a:rPr lang="nb-NO" dirty="0">
                <a:latin typeface="Saira SemiCondensed Medium"/>
                <a:ea typeface="Saira SemiCondensed Medium"/>
                <a:cs typeface="Saira SemiCondensed Medium"/>
                <a:sym typeface="Saira SemiCondensed Medium"/>
              </a:rPr>
              <a:t> Framework Demo</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endParaRPr sz="2000" dirty="0"/>
          </a:p>
        </p:txBody>
      </p:sp>
      <p:pic>
        <p:nvPicPr>
          <p:cNvPr id="4" name="Bilde 3">
            <a:extLst>
              <a:ext uri="{FF2B5EF4-FFF2-40B4-BE49-F238E27FC236}">
                <a16:creationId xmlns:a16="http://schemas.microsoft.com/office/drawing/2014/main" id="{907C272A-2FE7-4392-9FEB-F8FDF8252164}"/>
              </a:ext>
            </a:extLst>
          </p:cNvPr>
          <p:cNvPicPr>
            <a:picLocks noChangeAspect="1"/>
          </p:cNvPicPr>
          <p:nvPr/>
        </p:nvPicPr>
        <p:blipFill>
          <a:blip r:embed="rId3"/>
          <a:stretch>
            <a:fillRect/>
          </a:stretch>
        </p:blipFill>
        <p:spPr>
          <a:xfrm>
            <a:off x="5292500" y="845001"/>
            <a:ext cx="2643650" cy="3464964"/>
          </a:xfrm>
          <a:prstGeom prst="rect">
            <a:avLst/>
          </a:prstGeom>
        </p:spPr>
      </p:pic>
      <p:grpSp>
        <p:nvGrpSpPr>
          <p:cNvPr id="439" name="Google Shape;439;p32"/>
          <p:cNvGrpSpPr/>
          <p:nvPr/>
        </p:nvGrpSpPr>
        <p:grpSpPr>
          <a:xfrm>
            <a:off x="5240302" y="465959"/>
            <a:ext cx="2736410" cy="4222433"/>
            <a:chOff x="2112475" y="238125"/>
            <a:chExt cx="3395050" cy="5238750"/>
          </a:xfrm>
        </p:grpSpPr>
        <p:sp>
          <p:nvSpPr>
            <p:cNvPr id="440" name="Google Shape;44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1966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8" name="Sekskant 7">
            <a:extLst>
              <a:ext uri="{FF2B5EF4-FFF2-40B4-BE49-F238E27FC236}">
                <a16:creationId xmlns:a16="http://schemas.microsoft.com/office/drawing/2014/main" id="{54E418C6-A448-4CB0-A378-5BF36BCFB7FA}"/>
              </a:ext>
            </a:extLst>
          </p:cNvPr>
          <p:cNvSpPr/>
          <p:nvPr/>
        </p:nvSpPr>
        <p:spPr>
          <a:xfrm rot="5400000">
            <a:off x="59781" y="755240"/>
            <a:ext cx="4187440" cy="3729414"/>
          </a:xfrm>
          <a:prstGeom prst="hexagon">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Google Shape;262;p1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dirty="0"/>
          </a:p>
        </p:txBody>
      </p:sp>
      <p:sp>
        <p:nvSpPr>
          <p:cNvPr id="248" name="Google Shape;248;p18"/>
          <p:cNvSpPr txBox="1">
            <a:spLocks noGrp="1"/>
          </p:cNvSpPr>
          <p:nvPr>
            <p:ph type="ctrTitle" idx="4294967295"/>
          </p:nvPr>
        </p:nvSpPr>
        <p:spPr>
          <a:xfrm>
            <a:off x="4317596" y="1277057"/>
            <a:ext cx="4398962" cy="18478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400" dirty="0"/>
              <a:t>Recommender Systems (RSs)</a:t>
            </a:r>
            <a:endParaRPr sz="5400" dirty="0"/>
          </a:p>
        </p:txBody>
      </p:sp>
      <p:sp>
        <p:nvSpPr>
          <p:cNvPr id="249" name="Google Shape;249;p18"/>
          <p:cNvSpPr txBox="1">
            <a:spLocks noGrp="1"/>
          </p:cNvSpPr>
          <p:nvPr>
            <p:ph type="subTitle" idx="4294967295"/>
          </p:nvPr>
        </p:nvSpPr>
        <p:spPr>
          <a:xfrm>
            <a:off x="4317596" y="3063403"/>
            <a:ext cx="3979862" cy="1173162"/>
          </a:xfrm>
          <a:prstGeom prst="rect">
            <a:avLst/>
          </a:prstGeom>
        </p:spPr>
        <p:txBody>
          <a:bodyPr spcFirstLastPara="1" wrap="square" lIns="0" tIns="0" rIns="0" bIns="0" anchor="t" anchorCtr="0">
            <a:noAutofit/>
          </a:bodyPr>
          <a:lstStyle/>
          <a:p>
            <a:pPr marL="114300" lvl="0" indent="0" algn="l" rtl="0">
              <a:spcBef>
                <a:spcPts val="0"/>
              </a:spcBef>
              <a:spcAft>
                <a:spcPts val="0"/>
              </a:spcAft>
              <a:buSzPts val="1800"/>
              <a:buNone/>
            </a:pPr>
            <a:r>
              <a:rPr lang="en-US" dirty="0"/>
              <a:t>Tools that help users discover items they may like.</a:t>
            </a:r>
          </a:p>
        </p:txBody>
      </p:sp>
      <p:pic>
        <p:nvPicPr>
          <p:cNvPr id="7" name="Bilde 6">
            <a:extLst>
              <a:ext uri="{FF2B5EF4-FFF2-40B4-BE49-F238E27FC236}">
                <a16:creationId xmlns:a16="http://schemas.microsoft.com/office/drawing/2014/main" id="{EAEE2046-09BB-42CD-BBD1-51B272F2C9D6}"/>
              </a:ext>
            </a:extLst>
          </p:cNvPr>
          <p:cNvPicPr>
            <a:picLocks noChangeAspect="1"/>
          </p:cNvPicPr>
          <p:nvPr/>
        </p:nvPicPr>
        <p:blipFill>
          <a:blip r:embed="rId3"/>
          <a:stretch>
            <a:fillRect/>
          </a:stretch>
        </p:blipFill>
        <p:spPr>
          <a:xfrm>
            <a:off x="530473" y="1003329"/>
            <a:ext cx="3111227" cy="3233236"/>
          </a:xfrm>
          <a:prstGeom prst="rect">
            <a:avLst/>
          </a:prstGeom>
        </p:spPr>
      </p:pic>
    </p:spTree>
    <p:extLst>
      <p:ext uri="{BB962C8B-B14F-4D97-AF65-F5344CB8AC3E}">
        <p14:creationId xmlns:p14="http://schemas.microsoft.com/office/powerpoint/2010/main" val="2198204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70</a:t>
            </a:fld>
            <a:endParaRPr/>
          </a:p>
        </p:txBody>
      </p:sp>
      <p:sp>
        <p:nvSpPr>
          <p:cNvPr id="444" name="Google Shape;444;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b-NO" dirty="0" err="1">
                <a:latin typeface="Saira SemiCondensed Medium"/>
                <a:ea typeface="Saira SemiCondensed Medium"/>
                <a:cs typeface="Saira SemiCondensed Medium"/>
                <a:sym typeface="Saira SemiCondensed Medium"/>
              </a:rPr>
              <a:t>Evauation</a:t>
            </a:r>
            <a:r>
              <a:rPr lang="nb-NO" dirty="0">
                <a:latin typeface="Saira SemiCondensed Medium"/>
                <a:ea typeface="Saira SemiCondensed Medium"/>
                <a:cs typeface="Saira SemiCondensed Medium"/>
                <a:sym typeface="Saira SemiCondensed Medium"/>
              </a:rPr>
              <a:t> Framework Demo</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endParaRPr sz="2000" dirty="0"/>
          </a:p>
        </p:txBody>
      </p:sp>
      <p:pic>
        <p:nvPicPr>
          <p:cNvPr id="3" name="Bilde 2">
            <a:extLst>
              <a:ext uri="{FF2B5EF4-FFF2-40B4-BE49-F238E27FC236}">
                <a16:creationId xmlns:a16="http://schemas.microsoft.com/office/drawing/2014/main" id="{2626B7F4-4F73-44B7-A5F3-CB116DC92845}"/>
              </a:ext>
            </a:extLst>
          </p:cNvPr>
          <p:cNvPicPr>
            <a:picLocks noChangeAspect="1"/>
          </p:cNvPicPr>
          <p:nvPr/>
        </p:nvPicPr>
        <p:blipFill>
          <a:blip r:embed="rId3"/>
          <a:stretch>
            <a:fillRect/>
          </a:stretch>
        </p:blipFill>
        <p:spPr>
          <a:xfrm>
            <a:off x="5294661" y="839662"/>
            <a:ext cx="2641489" cy="3462131"/>
          </a:xfrm>
          <a:prstGeom prst="rect">
            <a:avLst/>
          </a:prstGeom>
        </p:spPr>
      </p:pic>
      <p:grpSp>
        <p:nvGrpSpPr>
          <p:cNvPr id="439" name="Google Shape;439;p32"/>
          <p:cNvGrpSpPr/>
          <p:nvPr/>
        </p:nvGrpSpPr>
        <p:grpSpPr>
          <a:xfrm>
            <a:off x="5240302" y="465959"/>
            <a:ext cx="2736410" cy="4222433"/>
            <a:chOff x="2112475" y="238125"/>
            <a:chExt cx="3395050" cy="5238750"/>
          </a:xfrm>
        </p:grpSpPr>
        <p:sp>
          <p:nvSpPr>
            <p:cNvPr id="440" name="Google Shape;44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62260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EB80476-204B-41B5-B421-C13E8CF1EC60}"/>
              </a:ext>
            </a:extLst>
          </p:cNvPr>
          <p:cNvSpPr>
            <a:spLocks noGrp="1"/>
          </p:cNvSpPr>
          <p:nvPr>
            <p:ph type="title"/>
          </p:nvPr>
        </p:nvSpPr>
        <p:spPr/>
        <p:txBody>
          <a:bodyPr/>
          <a:lstStyle/>
          <a:p>
            <a:r>
              <a:rPr lang="en-US" dirty="0"/>
              <a:t>Evaluation Method (Offline)</a:t>
            </a:r>
          </a:p>
        </p:txBody>
      </p:sp>
      <p:sp>
        <p:nvSpPr>
          <p:cNvPr id="3" name="Plassholder for tekst 2">
            <a:extLst>
              <a:ext uri="{FF2B5EF4-FFF2-40B4-BE49-F238E27FC236}">
                <a16:creationId xmlns:a16="http://schemas.microsoft.com/office/drawing/2014/main" id="{C7C6CF26-7AA9-40C3-B329-46595DCC2514}"/>
              </a:ext>
            </a:extLst>
          </p:cNvPr>
          <p:cNvSpPr>
            <a:spLocks noGrp="1"/>
          </p:cNvSpPr>
          <p:nvPr>
            <p:ph type="body" idx="1"/>
          </p:nvPr>
        </p:nvSpPr>
        <p:spPr/>
        <p:txBody>
          <a:bodyPr/>
          <a:lstStyle/>
          <a:p>
            <a:r>
              <a:rPr lang="en-US" dirty="0"/>
              <a:t>Exploratory Analysis</a:t>
            </a:r>
          </a:p>
          <a:p>
            <a:endParaRPr lang="en-US" dirty="0"/>
          </a:p>
          <a:p>
            <a:r>
              <a:rPr lang="en-US" dirty="0"/>
              <a:t>Recommendation quality</a:t>
            </a:r>
          </a:p>
          <a:p>
            <a:pPr lvl="1"/>
            <a:r>
              <a:rPr lang="en-US" sz="2000" dirty="0"/>
              <a:t>Metrics: AUC, P@K, R@K, Reciprocal rank</a:t>
            </a:r>
          </a:p>
          <a:p>
            <a:endParaRPr lang="en-US" dirty="0"/>
          </a:p>
          <a:p>
            <a:r>
              <a:rPr lang="en-US" dirty="0"/>
              <a:t>Comparing loss functions</a:t>
            </a:r>
          </a:p>
          <a:p>
            <a:endParaRPr lang="en-US" dirty="0"/>
          </a:p>
          <a:p>
            <a:pPr marL="114300" indent="0">
              <a:buNone/>
            </a:pPr>
            <a:endParaRPr lang="en-US" dirty="0"/>
          </a:p>
        </p:txBody>
      </p:sp>
      <p:sp>
        <p:nvSpPr>
          <p:cNvPr id="4" name="Plassholder for lysbildenummer 3">
            <a:extLst>
              <a:ext uri="{FF2B5EF4-FFF2-40B4-BE49-F238E27FC236}">
                <a16:creationId xmlns:a16="http://schemas.microsoft.com/office/drawing/2014/main" id="{C4DA1B97-ACE8-4961-B8F1-0BA038EED5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22169256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189934A3-7936-4378-8A6A-69290E10815B}"/>
              </a:ext>
            </a:extLst>
          </p:cNvPr>
          <p:cNvSpPr>
            <a:spLocks noGrp="1"/>
          </p:cNvSpPr>
          <p:nvPr>
            <p:ph type="title"/>
          </p:nvPr>
        </p:nvSpPr>
        <p:spPr/>
        <p:txBody>
          <a:bodyPr/>
          <a:lstStyle/>
          <a:p>
            <a:r>
              <a:rPr lang="en-US" dirty="0"/>
              <a:t>Comparing Loss Function</a:t>
            </a:r>
          </a:p>
        </p:txBody>
      </p:sp>
      <p:sp>
        <p:nvSpPr>
          <p:cNvPr id="9" name="Plassholder for tekst 8">
            <a:extLst>
              <a:ext uri="{FF2B5EF4-FFF2-40B4-BE49-F238E27FC236}">
                <a16:creationId xmlns:a16="http://schemas.microsoft.com/office/drawing/2014/main" id="{304D268C-3A4F-471D-BC28-B71FE02FA43C}"/>
              </a:ext>
            </a:extLst>
          </p:cNvPr>
          <p:cNvSpPr>
            <a:spLocks noGrp="1"/>
          </p:cNvSpPr>
          <p:nvPr>
            <p:ph type="body" idx="1"/>
          </p:nvPr>
        </p:nvSpPr>
        <p:spPr/>
        <p:txBody>
          <a:bodyPr/>
          <a:lstStyle/>
          <a:p>
            <a:endParaRPr lang="en-US"/>
          </a:p>
        </p:txBody>
      </p:sp>
      <p:sp>
        <p:nvSpPr>
          <p:cNvPr id="5" name="Plassholder for lysbildenummer 4">
            <a:extLst>
              <a:ext uri="{FF2B5EF4-FFF2-40B4-BE49-F238E27FC236}">
                <a16:creationId xmlns:a16="http://schemas.microsoft.com/office/drawing/2014/main" id="{5AB47968-50E3-4BBF-9C63-BDE72E1097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72</a:t>
            </a:fld>
            <a:endParaRPr lang="en"/>
          </a:p>
        </p:txBody>
      </p:sp>
      <p:pic>
        <p:nvPicPr>
          <p:cNvPr id="7" name="Bilde 6">
            <a:extLst>
              <a:ext uri="{FF2B5EF4-FFF2-40B4-BE49-F238E27FC236}">
                <a16:creationId xmlns:a16="http://schemas.microsoft.com/office/drawing/2014/main" id="{2EECD385-5B16-42E1-8E9F-5CDCB9D2EFC7}"/>
              </a:ext>
            </a:extLst>
          </p:cNvPr>
          <p:cNvPicPr>
            <a:picLocks noChangeAspect="1"/>
          </p:cNvPicPr>
          <p:nvPr/>
        </p:nvPicPr>
        <p:blipFill>
          <a:blip r:embed="rId2"/>
          <a:stretch>
            <a:fillRect/>
          </a:stretch>
        </p:blipFill>
        <p:spPr>
          <a:xfrm>
            <a:off x="2166067" y="1430148"/>
            <a:ext cx="4811866" cy="3662462"/>
          </a:xfrm>
          <a:prstGeom prst="rect">
            <a:avLst/>
          </a:prstGeom>
        </p:spPr>
      </p:pic>
    </p:spTree>
    <p:extLst>
      <p:ext uri="{BB962C8B-B14F-4D97-AF65-F5344CB8AC3E}">
        <p14:creationId xmlns:p14="http://schemas.microsoft.com/office/powerpoint/2010/main" val="1875892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DFF1C7B-2505-48DE-A5F2-10C84F19B329}"/>
              </a:ext>
            </a:extLst>
          </p:cNvPr>
          <p:cNvSpPr>
            <a:spLocks noGrp="1"/>
          </p:cNvSpPr>
          <p:nvPr>
            <p:ph type="title"/>
          </p:nvPr>
        </p:nvSpPr>
        <p:spPr/>
        <p:txBody>
          <a:bodyPr/>
          <a:lstStyle/>
          <a:p>
            <a:r>
              <a:rPr lang="en-US" dirty="0"/>
              <a:t>Comparing Loss Function</a:t>
            </a:r>
          </a:p>
        </p:txBody>
      </p:sp>
      <p:sp>
        <p:nvSpPr>
          <p:cNvPr id="4" name="Plassholder for lysbildenummer 3">
            <a:extLst>
              <a:ext uri="{FF2B5EF4-FFF2-40B4-BE49-F238E27FC236}">
                <a16:creationId xmlns:a16="http://schemas.microsoft.com/office/drawing/2014/main" id="{39C20B7A-B746-4571-BB87-FE03C948E2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73</a:t>
            </a:fld>
            <a:endParaRPr lang="en"/>
          </a:p>
        </p:txBody>
      </p:sp>
      <p:pic>
        <p:nvPicPr>
          <p:cNvPr id="8" name="Bilde 7">
            <a:extLst>
              <a:ext uri="{FF2B5EF4-FFF2-40B4-BE49-F238E27FC236}">
                <a16:creationId xmlns:a16="http://schemas.microsoft.com/office/drawing/2014/main" id="{BD02B5C8-A5EB-4C82-92C6-1FFFA0F3ED86}"/>
              </a:ext>
            </a:extLst>
          </p:cNvPr>
          <p:cNvPicPr>
            <a:picLocks noChangeAspect="1"/>
          </p:cNvPicPr>
          <p:nvPr/>
        </p:nvPicPr>
        <p:blipFill>
          <a:blip r:embed="rId2"/>
          <a:stretch>
            <a:fillRect/>
          </a:stretch>
        </p:blipFill>
        <p:spPr>
          <a:xfrm>
            <a:off x="646826" y="1922466"/>
            <a:ext cx="3870583" cy="2263428"/>
          </a:xfrm>
          <a:prstGeom prst="rect">
            <a:avLst/>
          </a:prstGeom>
        </p:spPr>
      </p:pic>
      <p:pic>
        <p:nvPicPr>
          <p:cNvPr id="10" name="Bilde 9">
            <a:extLst>
              <a:ext uri="{FF2B5EF4-FFF2-40B4-BE49-F238E27FC236}">
                <a16:creationId xmlns:a16="http://schemas.microsoft.com/office/drawing/2014/main" id="{BE4BDE60-40A7-4C63-A050-03400CE5A2CD}"/>
              </a:ext>
            </a:extLst>
          </p:cNvPr>
          <p:cNvPicPr>
            <a:picLocks noChangeAspect="1"/>
          </p:cNvPicPr>
          <p:nvPr/>
        </p:nvPicPr>
        <p:blipFill>
          <a:blip r:embed="rId3"/>
          <a:stretch>
            <a:fillRect/>
          </a:stretch>
        </p:blipFill>
        <p:spPr>
          <a:xfrm>
            <a:off x="4878446" y="1922466"/>
            <a:ext cx="3937379" cy="2263428"/>
          </a:xfrm>
          <a:prstGeom prst="rect">
            <a:avLst/>
          </a:prstGeom>
        </p:spPr>
      </p:pic>
    </p:spTree>
    <p:extLst>
      <p:ext uri="{BB962C8B-B14F-4D97-AF65-F5344CB8AC3E}">
        <p14:creationId xmlns:p14="http://schemas.microsoft.com/office/powerpoint/2010/main" val="8480762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BBDF0B1-7AE9-4D6B-95C2-BF9D37031F02}"/>
              </a:ext>
            </a:extLst>
          </p:cNvPr>
          <p:cNvSpPr>
            <a:spLocks noGrp="1"/>
          </p:cNvSpPr>
          <p:nvPr>
            <p:ph type="title"/>
          </p:nvPr>
        </p:nvSpPr>
        <p:spPr/>
        <p:txBody>
          <a:bodyPr/>
          <a:lstStyle/>
          <a:p>
            <a:r>
              <a:rPr lang="en-US" dirty="0"/>
              <a:t>Comparing Loss Function</a:t>
            </a:r>
          </a:p>
        </p:txBody>
      </p:sp>
      <p:sp>
        <p:nvSpPr>
          <p:cNvPr id="4" name="Plassholder for lysbildenummer 3">
            <a:extLst>
              <a:ext uri="{FF2B5EF4-FFF2-40B4-BE49-F238E27FC236}">
                <a16:creationId xmlns:a16="http://schemas.microsoft.com/office/drawing/2014/main" id="{F42923BA-D45F-409E-8E2A-FF2EB7A1E5A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74</a:t>
            </a:fld>
            <a:endParaRPr lang="en"/>
          </a:p>
        </p:txBody>
      </p:sp>
      <p:pic>
        <p:nvPicPr>
          <p:cNvPr id="6" name="Bilde 5">
            <a:extLst>
              <a:ext uri="{FF2B5EF4-FFF2-40B4-BE49-F238E27FC236}">
                <a16:creationId xmlns:a16="http://schemas.microsoft.com/office/drawing/2014/main" id="{44A308A8-5389-49E9-8BE2-2D6824CDC5AE}"/>
              </a:ext>
            </a:extLst>
          </p:cNvPr>
          <p:cNvPicPr>
            <a:picLocks noChangeAspect="1"/>
          </p:cNvPicPr>
          <p:nvPr/>
        </p:nvPicPr>
        <p:blipFill>
          <a:blip r:embed="rId2"/>
          <a:stretch>
            <a:fillRect/>
          </a:stretch>
        </p:blipFill>
        <p:spPr>
          <a:xfrm>
            <a:off x="580030" y="1765319"/>
            <a:ext cx="3991970" cy="2296778"/>
          </a:xfrm>
          <a:prstGeom prst="rect">
            <a:avLst/>
          </a:prstGeom>
        </p:spPr>
      </p:pic>
      <p:pic>
        <p:nvPicPr>
          <p:cNvPr id="8" name="Bilde 7">
            <a:extLst>
              <a:ext uri="{FF2B5EF4-FFF2-40B4-BE49-F238E27FC236}">
                <a16:creationId xmlns:a16="http://schemas.microsoft.com/office/drawing/2014/main" id="{6244CBF6-79CE-460E-8601-DCCBF2646514}"/>
              </a:ext>
            </a:extLst>
          </p:cNvPr>
          <p:cNvPicPr>
            <a:picLocks noChangeAspect="1"/>
          </p:cNvPicPr>
          <p:nvPr/>
        </p:nvPicPr>
        <p:blipFill>
          <a:blip r:embed="rId3"/>
          <a:stretch>
            <a:fillRect/>
          </a:stretch>
        </p:blipFill>
        <p:spPr>
          <a:xfrm>
            <a:off x="4788654" y="1765319"/>
            <a:ext cx="4027171" cy="2296778"/>
          </a:xfrm>
          <a:prstGeom prst="rect">
            <a:avLst/>
          </a:prstGeom>
        </p:spPr>
      </p:pic>
    </p:spTree>
    <p:extLst>
      <p:ext uri="{BB962C8B-B14F-4D97-AF65-F5344CB8AC3E}">
        <p14:creationId xmlns:p14="http://schemas.microsoft.com/office/powerpoint/2010/main" val="30536838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B553B27-CC28-4C38-932D-56DA34701DAE}"/>
              </a:ext>
            </a:extLst>
          </p:cNvPr>
          <p:cNvSpPr>
            <a:spLocks noGrp="1"/>
          </p:cNvSpPr>
          <p:nvPr>
            <p:ph type="title"/>
          </p:nvPr>
        </p:nvSpPr>
        <p:spPr/>
        <p:txBody>
          <a:bodyPr/>
          <a:lstStyle/>
          <a:p>
            <a:r>
              <a:rPr lang="en-US" dirty="0"/>
              <a:t>User Study - Personality</a:t>
            </a:r>
          </a:p>
        </p:txBody>
      </p:sp>
      <p:sp>
        <p:nvSpPr>
          <p:cNvPr id="4" name="Plassholder for lysbildenummer 3">
            <a:extLst>
              <a:ext uri="{FF2B5EF4-FFF2-40B4-BE49-F238E27FC236}">
                <a16:creationId xmlns:a16="http://schemas.microsoft.com/office/drawing/2014/main" id="{ACBDC317-00BC-431B-9359-CE175B125C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75</a:t>
            </a:fld>
            <a:endParaRPr lang="en"/>
          </a:p>
        </p:txBody>
      </p:sp>
      <p:pic>
        <p:nvPicPr>
          <p:cNvPr id="10" name="Bilde 9">
            <a:extLst>
              <a:ext uri="{FF2B5EF4-FFF2-40B4-BE49-F238E27FC236}">
                <a16:creationId xmlns:a16="http://schemas.microsoft.com/office/drawing/2014/main" id="{71FC45C0-1A8C-4ED3-BFA4-E41089E506FB}"/>
              </a:ext>
            </a:extLst>
          </p:cNvPr>
          <p:cNvPicPr>
            <a:picLocks noChangeAspect="1"/>
          </p:cNvPicPr>
          <p:nvPr/>
        </p:nvPicPr>
        <p:blipFill>
          <a:blip r:embed="rId2"/>
          <a:stretch>
            <a:fillRect/>
          </a:stretch>
        </p:blipFill>
        <p:spPr>
          <a:xfrm>
            <a:off x="6349627" y="1965390"/>
            <a:ext cx="1690551" cy="2716814"/>
          </a:xfrm>
          <a:prstGeom prst="rect">
            <a:avLst/>
          </a:prstGeom>
        </p:spPr>
      </p:pic>
      <p:pic>
        <p:nvPicPr>
          <p:cNvPr id="12" name="Bilde 11">
            <a:extLst>
              <a:ext uri="{FF2B5EF4-FFF2-40B4-BE49-F238E27FC236}">
                <a16:creationId xmlns:a16="http://schemas.microsoft.com/office/drawing/2014/main" id="{57EBD129-F21C-4B3C-966F-B8DC29C6AB5C}"/>
              </a:ext>
            </a:extLst>
          </p:cNvPr>
          <p:cNvPicPr>
            <a:picLocks noChangeAspect="1"/>
          </p:cNvPicPr>
          <p:nvPr/>
        </p:nvPicPr>
        <p:blipFill>
          <a:blip r:embed="rId3"/>
          <a:stretch>
            <a:fillRect/>
          </a:stretch>
        </p:blipFill>
        <p:spPr>
          <a:xfrm>
            <a:off x="2413502" y="1965391"/>
            <a:ext cx="1649708" cy="2716813"/>
          </a:xfrm>
          <a:prstGeom prst="rect">
            <a:avLst/>
          </a:prstGeom>
        </p:spPr>
      </p:pic>
      <p:pic>
        <p:nvPicPr>
          <p:cNvPr id="14" name="Bilde 13">
            <a:extLst>
              <a:ext uri="{FF2B5EF4-FFF2-40B4-BE49-F238E27FC236}">
                <a16:creationId xmlns:a16="http://schemas.microsoft.com/office/drawing/2014/main" id="{25DB2152-7DA8-4211-9DF5-C6EF251C0FAB}"/>
              </a:ext>
            </a:extLst>
          </p:cNvPr>
          <p:cNvPicPr>
            <a:picLocks noChangeAspect="1"/>
          </p:cNvPicPr>
          <p:nvPr/>
        </p:nvPicPr>
        <p:blipFill>
          <a:blip r:embed="rId4"/>
          <a:stretch>
            <a:fillRect/>
          </a:stretch>
        </p:blipFill>
        <p:spPr>
          <a:xfrm>
            <a:off x="441781" y="1965391"/>
            <a:ext cx="1709614" cy="2716813"/>
          </a:xfrm>
          <a:prstGeom prst="rect">
            <a:avLst/>
          </a:prstGeom>
        </p:spPr>
      </p:pic>
      <p:pic>
        <p:nvPicPr>
          <p:cNvPr id="16" name="Bilde 15">
            <a:extLst>
              <a:ext uri="{FF2B5EF4-FFF2-40B4-BE49-F238E27FC236}">
                <a16:creationId xmlns:a16="http://schemas.microsoft.com/office/drawing/2014/main" id="{4F5582B1-CAFE-467E-B3C4-53564D4D61EC}"/>
              </a:ext>
            </a:extLst>
          </p:cNvPr>
          <p:cNvPicPr>
            <a:picLocks noChangeAspect="1"/>
          </p:cNvPicPr>
          <p:nvPr/>
        </p:nvPicPr>
        <p:blipFill>
          <a:blip r:embed="rId5"/>
          <a:stretch>
            <a:fillRect/>
          </a:stretch>
        </p:blipFill>
        <p:spPr>
          <a:xfrm>
            <a:off x="4325317" y="1965390"/>
            <a:ext cx="1762203" cy="2716814"/>
          </a:xfrm>
          <a:prstGeom prst="rect">
            <a:avLst/>
          </a:prstGeom>
        </p:spPr>
      </p:pic>
    </p:spTree>
    <p:extLst>
      <p:ext uri="{BB962C8B-B14F-4D97-AF65-F5344CB8AC3E}">
        <p14:creationId xmlns:p14="http://schemas.microsoft.com/office/powerpoint/2010/main" val="4065496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sp>
        <p:nvSpPr>
          <p:cNvPr id="248" name="Google Shape;248;p18"/>
          <p:cNvSpPr txBox="1">
            <a:spLocks noGrp="1"/>
          </p:cNvSpPr>
          <p:nvPr>
            <p:ph type="ctrTitle" idx="4294967295"/>
          </p:nvPr>
        </p:nvSpPr>
        <p:spPr>
          <a:xfrm>
            <a:off x="4326575" y="1069500"/>
            <a:ext cx="3979200" cy="18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t>BIG CONCEPT</a:t>
            </a:r>
            <a:endParaRPr sz="7200"/>
          </a:p>
        </p:txBody>
      </p:sp>
      <p:sp>
        <p:nvSpPr>
          <p:cNvPr id="249" name="Google Shape;249;p18"/>
          <p:cNvSpPr txBox="1">
            <a:spLocks noGrp="1"/>
          </p:cNvSpPr>
          <p:nvPr>
            <p:ph type="subTitle" idx="4294967295"/>
          </p:nvPr>
        </p:nvSpPr>
        <p:spPr>
          <a:xfrm>
            <a:off x="4326575" y="2899798"/>
            <a:ext cx="3979200" cy="1174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dirty="0"/>
              <a:t>Bring the attention of your audience over a key concept using icons or illustrations</a:t>
            </a:r>
            <a:endParaRPr dirty="0"/>
          </a:p>
        </p:txBody>
      </p:sp>
      <p:grpSp>
        <p:nvGrpSpPr>
          <p:cNvPr id="250" name="Google Shape;250;p18"/>
          <p:cNvGrpSpPr/>
          <p:nvPr/>
        </p:nvGrpSpPr>
        <p:grpSpPr>
          <a:xfrm>
            <a:off x="1592631" y="1069666"/>
            <a:ext cx="1909532" cy="1909527"/>
            <a:chOff x="6643075" y="3664250"/>
            <a:chExt cx="407950" cy="407975"/>
          </a:xfrm>
        </p:grpSpPr>
        <p:sp>
          <p:nvSpPr>
            <p:cNvPr id="251" name="Google Shape;25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8"/>
          <p:cNvGrpSpPr/>
          <p:nvPr/>
        </p:nvGrpSpPr>
        <p:grpSpPr>
          <a:xfrm rot="-587471">
            <a:off x="1495437" y="3227731"/>
            <a:ext cx="785066" cy="785066"/>
            <a:chOff x="576250" y="4319400"/>
            <a:chExt cx="442075" cy="442050"/>
          </a:xfrm>
        </p:grpSpPr>
        <p:sp>
          <p:nvSpPr>
            <p:cNvPr id="254" name="Google Shape;25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8"/>
          <p:cNvSpPr/>
          <p:nvPr/>
        </p:nvSpPr>
        <p:spPr>
          <a:xfrm>
            <a:off x="1135930" y="1510682"/>
            <a:ext cx="298471" cy="28499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rot="2697367">
            <a:off x="3103020" y="2966510"/>
            <a:ext cx="453095" cy="43263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3461249" y="2722766"/>
            <a:ext cx="181476" cy="17335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rot="1280326">
            <a:off x="929130" y="2370325"/>
            <a:ext cx="181458" cy="17332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76</a:t>
            </a:fld>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A PICTURE IS WORTH A THOUSAND WORDS</a:t>
            </a:r>
            <a:endParaRPr sz="3000"/>
          </a:p>
        </p:txBody>
      </p:sp>
      <p:sp>
        <p:nvSpPr>
          <p:cNvPr id="285" name="Google Shape;285;p21"/>
          <p:cNvSpPr txBox="1">
            <a:spLocks noGrp="1"/>
          </p:cNvSpPr>
          <p:nvPr>
            <p:ph type="body" idx="1"/>
          </p:nvPr>
        </p:nvSpPr>
        <p:spPr>
          <a:xfrm>
            <a:off x="1207850" y="1989075"/>
            <a:ext cx="3608400" cy="2060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A complex idea can be conveyed with just a single still image, namely making it possible to absorb large amounts of data quickly.</a:t>
            </a:r>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77</a:t>
            </a:fld>
            <a:endParaRPr/>
          </a:p>
        </p:txBody>
      </p:sp>
      <p:pic>
        <p:nvPicPr>
          <p:cNvPr id="287" name="Google Shape;287;p21"/>
          <p:cNvPicPr preferRelativeResize="0"/>
          <p:nvPr/>
        </p:nvPicPr>
        <p:blipFill rotWithShape="1">
          <a:blip r:embed="rId3">
            <a:alphaModFix/>
          </a:blip>
          <a:srcRect l="-25002" t="18849" r="15963" b="18837"/>
          <a:stretch/>
        </p:blipFill>
        <p:spPr>
          <a:xfrm rot="-5400000">
            <a:off x="5158800" y="767525"/>
            <a:ext cx="4209600" cy="36084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22"/>
          <p:cNvSpPr txBox="1">
            <a:spLocks noGrp="1"/>
          </p:cNvSpPr>
          <p:nvPr>
            <p:ph type="title" idx="4294967295"/>
          </p:nvPr>
        </p:nvSpPr>
        <p:spPr>
          <a:xfrm>
            <a:off x="1452450" y="4228200"/>
            <a:ext cx="6239100" cy="51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WANT BIG IMPACT? USE BIG IMAGE.</a:t>
            </a:r>
            <a:endParaRPr sz="2000"/>
          </a:p>
        </p:txBody>
      </p:sp>
      <p:sp>
        <p:nvSpPr>
          <p:cNvPr id="293" name="Google Shape;293;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297"/>
        <p:cNvGrpSpPr/>
        <p:nvPr/>
      </p:nvGrpSpPr>
      <p:grpSpPr>
        <a:xfrm>
          <a:off x="0" y="0"/>
          <a:ext cx="0" cy="0"/>
          <a:chOff x="0" y="0"/>
          <a:chExt cx="0" cy="0"/>
        </a:xfrm>
      </p:grpSpPr>
      <p:sp>
        <p:nvSpPr>
          <p:cNvPr id="298" name="Google Shape;298;p2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t>USE DIAGRAMS TO EXPLAIN YOUR IDEAS</a:t>
            </a:r>
            <a:endParaRPr sz="3000"/>
          </a:p>
        </p:txBody>
      </p:sp>
      <p:sp>
        <p:nvSpPr>
          <p:cNvPr id="299" name="Google Shape;299;p2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79</a:t>
            </a:fld>
            <a:endParaRPr/>
          </a:p>
        </p:txBody>
      </p:sp>
      <p:sp>
        <p:nvSpPr>
          <p:cNvPr id="300" name="Google Shape;300;p23"/>
          <p:cNvSpPr/>
          <p:nvPr/>
        </p:nvSpPr>
        <p:spPr>
          <a:xfrm>
            <a:off x="3374408" y="1950275"/>
            <a:ext cx="2430300" cy="2309700"/>
          </a:xfrm>
          <a:prstGeom prst="pentagon">
            <a:avLst>
              <a:gd name="hf" fmla="val 105146"/>
              <a:gd name="vf" fmla="val 110557"/>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txBox="1"/>
          <p:nvPr/>
        </p:nvSpPr>
        <p:spPr>
          <a:xfrm>
            <a:off x="3781008" y="2598348"/>
            <a:ext cx="1617000" cy="126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Inria Sans Light"/>
                <a:ea typeface="Inria Sans Light"/>
                <a:cs typeface="Inria Sans Light"/>
                <a:sym typeface="Inria Sans Light"/>
              </a:rPr>
              <a:t>Vestibulum nec congue tempus</a:t>
            </a:r>
            <a:endParaRPr>
              <a:solidFill>
                <a:schemeClr val="dk1"/>
              </a:solidFill>
              <a:latin typeface="Inria Sans Light"/>
              <a:ea typeface="Inria Sans Light"/>
              <a:cs typeface="Inria Sans Light"/>
              <a:sym typeface="Inria Sans Light"/>
            </a:endParaRPr>
          </a:p>
        </p:txBody>
      </p:sp>
      <p:grpSp>
        <p:nvGrpSpPr>
          <p:cNvPr id="302" name="Google Shape;302;p23"/>
          <p:cNvGrpSpPr/>
          <p:nvPr/>
        </p:nvGrpSpPr>
        <p:grpSpPr>
          <a:xfrm>
            <a:off x="4306958" y="1584305"/>
            <a:ext cx="1736995" cy="990378"/>
            <a:chOff x="4306958" y="1050905"/>
            <a:chExt cx="1736995" cy="990378"/>
          </a:xfrm>
        </p:grpSpPr>
        <p:sp>
          <p:nvSpPr>
            <p:cNvPr id="303" name="Google Shape;303;p23"/>
            <p:cNvSpPr/>
            <p:nvPr/>
          </p:nvSpPr>
          <p:spPr>
            <a:xfrm>
              <a:off x="4306958" y="1082925"/>
              <a:ext cx="565200" cy="565500"/>
            </a:xfrm>
            <a:prstGeom prst="ellipse">
              <a:avLst/>
            </a:prstGeom>
            <a:solidFill>
              <a:schemeClr val="accent6"/>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01</a:t>
              </a:r>
              <a:endParaRPr sz="1200">
                <a:solidFill>
                  <a:schemeClr val="lt1"/>
                </a:solidFill>
                <a:latin typeface="Saira SemiCondensed Medium"/>
                <a:ea typeface="Saira SemiCondensed Medium"/>
                <a:cs typeface="Saira SemiCondensed Medium"/>
                <a:sym typeface="Saira SemiCondensed Medium"/>
              </a:endParaRPr>
            </a:p>
          </p:txBody>
        </p:sp>
        <p:sp>
          <p:nvSpPr>
            <p:cNvPr id="304" name="Google Shape;304;p23"/>
            <p:cNvSpPr txBox="1"/>
            <p:nvPr/>
          </p:nvSpPr>
          <p:spPr>
            <a:xfrm rot="2162736">
              <a:off x="4935606" y="1343144"/>
              <a:ext cx="1109395" cy="3578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05" name="Google Shape;305;p23"/>
            <p:cNvSpPr/>
            <p:nvPr/>
          </p:nvSpPr>
          <p:spPr>
            <a:xfrm rot="2159678">
              <a:off x="4838902" y="1574444"/>
              <a:ext cx="1119431" cy="152476"/>
            </a:xfrm>
            <a:prstGeom prst="rightArrow">
              <a:avLst>
                <a:gd name="adj1" fmla="val 25514"/>
                <a:gd name="adj2" fmla="val 6432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3"/>
          <p:cNvGrpSpPr/>
          <p:nvPr/>
        </p:nvGrpSpPr>
        <p:grpSpPr>
          <a:xfrm>
            <a:off x="5576108" y="2550125"/>
            <a:ext cx="790551" cy="1741574"/>
            <a:chOff x="5576108" y="2016725"/>
            <a:chExt cx="790551" cy="1741574"/>
          </a:xfrm>
        </p:grpSpPr>
        <p:sp>
          <p:nvSpPr>
            <p:cNvPr id="307" name="Google Shape;307;p23"/>
            <p:cNvSpPr/>
            <p:nvPr/>
          </p:nvSpPr>
          <p:spPr>
            <a:xfrm>
              <a:off x="5576108" y="2016725"/>
              <a:ext cx="565200" cy="565500"/>
            </a:xfrm>
            <a:prstGeom prst="ellipse">
              <a:avLst/>
            </a:prstGeom>
            <a:solidFill>
              <a:schemeClr val="accent5"/>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02</a:t>
              </a:r>
              <a:endParaRPr sz="1200">
                <a:solidFill>
                  <a:schemeClr val="lt1"/>
                </a:solidFill>
                <a:latin typeface="Saira SemiCondensed Medium"/>
                <a:ea typeface="Saira SemiCondensed Medium"/>
                <a:cs typeface="Saira SemiCondensed Medium"/>
                <a:sym typeface="Saira SemiCondensed Medium"/>
              </a:endParaRPr>
            </a:p>
          </p:txBody>
        </p:sp>
        <p:sp>
          <p:nvSpPr>
            <p:cNvPr id="308" name="Google Shape;308;p23"/>
            <p:cNvSpPr txBox="1"/>
            <p:nvPr/>
          </p:nvSpPr>
          <p:spPr>
            <a:xfrm rot="6484358">
              <a:off x="5469273" y="2996370"/>
              <a:ext cx="1110171" cy="35775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09" name="Google Shape;309;p23"/>
            <p:cNvSpPr/>
            <p:nvPr/>
          </p:nvSpPr>
          <p:spPr>
            <a:xfrm rot="6479001">
              <a:off x="5275897" y="3050667"/>
              <a:ext cx="1119386" cy="152834"/>
            </a:xfrm>
            <a:prstGeom prst="rightArrow">
              <a:avLst>
                <a:gd name="adj1" fmla="val 25514"/>
                <a:gd name="adj2" fmla="val 6432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23"/>
          <p:cNvGrpSpPr/>
          <p:nvPr/>
        </p:nvGrpSpPr>
        <p:grpSpPr>
          <a:xfrm>
            <a:off x="4012057" y="3985225"/>
            <a:ext cx="1612175" cy="940953"/>
            <a:chOff x="4012057" y="3451825"/>
            <a:chExt cx="1612175" cy="940953"/>
          </a:xfrm>
        </p:grpSpPr>
        <p:sp>
          <p:nvSpPr>
            <p:cNvPr id="311" name="Google Shape;311;p23"/>
            <p:cNvSpPr/>
            <p:nvPr/>
          </p:nvSpPr>
          <p:spPr>
            <a:xfrm>
              <a:off x="5059033" y="3451825"/>
              <a:ext cx="565200" cy="565500"/>
            </a:xfrm>
            <a:prstGeom prst="ellipse">
              <a:avLst/>
            </a:prstGeom>
            <a:solidFill>
              <a:schemeClr val="accent4"/>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03</a:t>
              </a:r>
              <a:endParaRPr sz="1200">
                <a:solidFill>
                  <a:schemeClr val="lt1"/>
                </a:solidFill>
                <a:latin typeface="Saira SemiCondensed Medium"/>
                <a:ea typeface="Saira SemiCondensed Medium"/>
                <a:cs typeface="Saira SemiCondensed Medium"/>
                <a:sym typeface="Saira SemiCondensed Medium"/>
              </a:endParaRPr>
            </a:p>
          </p:txBody>
        </p:sp>
        <p:sp>
          <p:nvSpPr>
            <p:cNvPr id="312" name="Google Shape;312;p23"/>
            <p:cNvSpPr txBox="1"/>
            <p:nvPr/>
          </p:nvSpPr>
          <p:spPr>
            <a:xfrm rot="9294">
              <a:off x="4017981" y="4033678"/>
              <a:ext cx="1109704" cy="3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13" name="Google Shape;313;p23"/>
            <p:cNvSpPr/>
            <p:nvPr/>
          </p:nvSpPr>
          <p:spPr>
            <a:xfrm rot="10799079">
              <a:off x="4012507" y="3933353"/>
              <a:ext cx="1119600" cy="152703"/>
            </a:xfrm>
            <a:prstGeom prst="rightArrow">
              <a:avLst>
                <a:gd name="adj1" fmla="val 25514"/>
                <a:gd name="adj2" fmla="val 6432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23"/>
          <p:cNvGrpSpPr/>
          <p:nvPr/>
        </p:nvGrpSpPr>
        <p:grpSpPr>
          <a:xfrm>
            <a:off x="2779907" y="3133397"/>
            <a:ext cx="1326676" cy="1417328"/>
            <a:chOff x="2779907" y="2599997"/>
            <a:chExt cx="1326676" cy="1417328"/>
          </a:xfrm>
        </p:grpSpPr>
        <p:sp>
          <p:nvSpPr>
            <p:cNvPr id="315" name="Google Shape;315;p23"/>
            <p:cNvSpPr/>
            <p:nvPr/>
          </p:nvSpPr>
          <p:spPr>
            <a:xfrm>
              <a:off x="3541383" y="3451825"/>
              <a:ext cx="565200" cy="565500"/>
            </a:xfrm>
            <a:prstGeom prst="ellipse">
              <a:avLst/>
            </a:prstGeom>
            <a:solidFill>
              <a:schemeClr val="accent3"/>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04</a:t>
              </a:r>
              <a:endParaRPr sz="1200">
                <a:solidFill>
                  <a:schemeClr val="lt1"/>
                </a:solidFill>
                <a:latin typeface="Saira SemiCondensed Medium"/>
                <a:ea typeface="Saira SemiCondensed Medium"/>
                <a:cs typeface="Saira SemiCondensed Medium"/>
                <a:sym typeface="Saira SemiCondensed Medium"/>
              </a:endParaRPr>
            </a:p>
          </p:txBody>
        </p:sp>
        <p:sp>
          <p:nvSpPr>
            <p:cNvPr id="316" name="Google Shape;316;p23"/>
            <p:cNvSpPr txBox="1"/>
            <p:nvPr/>
          </p:nvSpPr>
          <p:spPr>
            <a:xfrm rot="4327392">
              <a:off x="2565306" y="3026908"/>
              <a:ext cx="1110202" cy="35775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17" name="Google Shape;317;p23"/>
            <p:cNvSpPr/>
            <p:nvPr/>
          </p:nvSpPr>
          <p:spPr>
            <a:xfrm rot="-6478717">
              <a:off x="2755922" y="3079191"/>
              <a:ext cx="1119672" cy="153413"/>
            </a:xfrm>
            <a:prstGeom prst="rightArrow">
              <a:avLst>
                <a:gd name="adj1" fmla="val 25514"/>
                <a:gd name="adj2" fmla="val 6432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3"/>
          <p:cNvGrpSpPr/>
          <p:nvPr/>
        </p:nvGrpSpPr>
        <p:grpSpPr>
          <a:xfrm>
            <a:off x="3027033" y="1570212"/>
            <a:ext cx="1270977" cy="1545413"/>
            <a:chOff x="3027033" y="1036812"/>
            <a:chExt cx="1270977" cy="1545413"/>
          </a:xfrm>
        </p:grpSpPr>
        <p:sp>
          <p:nvSpPr>
            <p:cNvPr id="319" name="Google Shape;319;p23"/>
            <p:cNvSpPr/>
            <p:nvPr/>
          </p:nvSpPr>
          <p:spPr>
            <a:xfrm>
              <a:off x="3027033" y="2016725"/>
              <a:ext cx="565200" cy="565500"/>
            </a:xfrm>
            <a:prstGeom prst="ellipse">
              <a:avLst/>
            </a:prstGeom>
            <a:solidFill>
              <a:schemeClr val="accent2"/>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05</a:t>
              </a:r>
              <a:endParaRPr sz="1200">
                <a:solidFill>
                  <a:schemeClr val="lt1"/>
                </a:solidFill>
                <a:latin typeface="Saira SemiCondensed Medium"/>
                <a:ea typeface="Saira SemiCondensed Medium"/>
                <a:cs typeface="Saira SemiCondensed Medium"/>
                <a:sym typeface="Saira SemiCondensed Medium"/>
              </a:endParaRPr>
            </a:p>
          </p:txBody>
        </p:sp>
        <p:sp>
          <p:nvSpPr>
            <p:cNvPr id="320" name="Google Shape;320;p23"/>
            <p:cNvSpPr txBox="1"/>
            <p:nvPr/>
          </p:nvSpPr>
          <p:spPr>
            <a:xfrm rot="-2159593">
              <a:off x="3151495" y="1328517"/>
              <a:ext cx="1109770" cy="35769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21" name="Google Shape;321;p23"/>
            <p:cNvSpPr/>
            <p:nvPr/>
          </p:nvSpPr>
          <p:spPr>
            <a:xfrm rot="-2159137">
              <a:off x="3240473" y="1559002"/>
              <a:ext cx="1119673" cy="153273"/>
            </a:xfrm>
            <a:prstGeom prst="rightArrow">
              <a:avLst>
                <a:gd name="adj1" fmla="val 25514"/>
                <a:gd name="adj2" fmla="val 6432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lysbildenummer 3">
            <a:extLst>
              <a:ext uri="{FF2B5EF4-FFF2-40B4-BE49-F238E27FC236}">
                <a16:creationId xmlns:a16="http://schemas.microsoft.com/office/drawing/2014/main" id="{FAB397B2-0427-4DD0-910A-97808BB91A7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5" name="Bilde 4">
            <a:extLst>
              <a:ext uri="{FF2B5EF4-FFF2-40B4-BE49-F238E27FC236}">
                <a16:creationId xmlns:a16="http://schemas.microsoft.com/office/drawing/2014/main" id="{7DC876CE-A244-4FF4-AB61-18DB37C34878}"/>
              </a:ext>
            </a:extLst>
          </p:cNvPr>
          <p:cNvPicPr>
            <a:picLocks noChangeAspect="1"/>
          </p:cNvPicPr>
          <p:nvPr/>
        </p:nvPicPr>
        <p:blipFill>
          <a:blip r:embed="rId3"/>
          <a:stretch>
            <a:fillRect/>
          </a:stretch>
        </p:blipFill>
        <p:spPr>
          <a:xfrm>
            <a:off x="3295452" y="2938805"/>
            <a:ext cx="710362" cy="709873"/>
          </a:xfrm>
          <a:prstGeom prst="rect">
            <a:avLst/>
          </a:prstGeom>
        </p:spPr>
      </p:pic>
      <p:pic>
        <p:nvPicPr>
          <p:cNvPr id="6" name="Bilde 5">
            <a:extLst>
              <a:ext uri="{FF2B5EF4-FFF2-40B4-BE49-F238E27FC236}">
                <a16:creationId xmlns:a16="http://schemas.microsoft.com/office/drawing/2014/main" id="{834FAB78-7281-4F0F-A04F-CF3CB9251E53}"/>
              </a:ext>
            </a:extLst>
          </p:cNvPr>
          <p:cNvPicPr>
            <a:picLocks noChangeAspect="1"/>
          </p:cNvPicPr>
          <p:nvPr/>
        </p:nvPicPr>
        <p:blipFill>
          <a:blip r:embed="rId4"/>
          <a:stretch>
            <a:fillRect/>
          </a:stretch>
        </p:blipFill>
        <p:spPr>
          <a:xfrm>
            <a:off x="1738345" y="2927836"/>
            <a:ext cx="392702" cy="709874"/>
          </a:xfrm>
          <a:prstGeom prst="rect">
            <a:avLst/>
          </a:prstGeom>
        </p:spPr>
      </p:pic>
      <p:pic>
        <p:nvPicPr>
          <p:cNvPr id="7" name="Bilde 6">
            <a:extLst>
              <a:ext uri="{FF2B5EF4-FFF2-40B4-BE49-F238E27FC236}">
                <a16:creationId xmlns:a16="http://schemas.microsoft.com/office/drawing/2014/main" id="{82CB870A-2229-4388-A246-EC75024F92C1}"/>
              </a:ext>
            </a:extLst>
          </p:cNvPr>
          <p:cNvPicPr>
            <a:picLocks noChangeAspect="1"/>
          </p:cNvPicPr>
          <p:nvPr/>
        </p:nvPicPr>
        <p:blipFill>
          <a:blip r:embed="rId5"/>
          <a:stretch>
            <a:fillRect/>
          </a:stretch>
        </p:blipFill>
        <p:spPr>
          <a:xfrm>
            <a:off x="1156736" y="1328569"/>
            <a:ext cx="1522917" cy="1083809"/>
          </a:xfrm>
          <a:prstGeom prst="rect">
            <a:avLst/>
          </a:prstGeom>
        </p:spPr>
      </p:pic>
      <p:pic>
        <p:nvPicPr>
          <p:cNvPr id="8" name="Bilde 7">
            <a:extLst>
              <a:ext uri="{FF2B5EF4-FFF2-40B4-BE49-F238E27FC236}">
                <a16:creationId xmlns:a16="http://schemas.microsoft.com/office/drawing/2014/main" id="{985CD98D-DA86-49D1-87FC-2985301BDA80}"/>
              </a:ext>
            </a:extLst>
          </p:cNvPr>
          <p:cNvPicPr>
            <a:picLocks noChangeAspect="1"/>
          </p:cNvPicPr>
          <p:nvPr/>
        </p:nvPicPr>
        <p:blipFill>
          <a:blip r:embed="rId6"/>
          <a:stretch>
            <a:fillRect/>
          </a:stretch>
        </p:blipFill>
        <p:spPr>
          <a:xfrm>
            <a:off x="5047375" y="2930885"/>
            <a:ext cx="882350" cy="725715"/>
          </a:xfrm>
          <a:prstGeom prst="rect">
            <a:avLst/>
          </a:prstGeom>
        </p:spPr>
      </p:pic>
      <p:pic>
        <p:nvPicPr>
          <p:cNvPr id="9" name="Bilde 8">
            <a:extLst>
              <a:ext uri="{FF2B5EF4-FFF2-40B4-BE49-F238E27FC236}">
                <a16:creationId xmlns:a16="http://schemas.microsoft.com/office/drawing/2014/main" id="{8D95C95F-1F6A-4723-B045-BB85A30FF1CF}"/>
              </a:ext>
            </a:extLst>
          </p:cNvPr>
          <p:cNvPicPr>
            <a:picLocks noChangeAspect="1"/>
          </p:cNvPicPr>
          <p:nvPr/>
        </p:nvPicPr>
        <p:blipFill>
          <a:blip r:embed="rId7"/>
          <a:stretch>
            <a:fillRect/>
          </a:stretch>
        </p:blipFill>
        <p:spPr>
          <a:xfrm>
            <a:off x="4933873" y="1475723"/>
            <a:ext cx="1076351" cy="789504"/>
          </a:xfrm>
          <a:prstGeom prst="rect">
            <a:avLst/>
          </a:prstGeom>
        </p:spPr>
      </p:pic>
      <p:pic>
        <p:nvPicPr>
          <p:cNvPr id="10" name="Bilde 9">
            <a:extLst>
              <a:ext uri="{FF2B5EF4-FFF2-40B4-BE49-F238E27FC236}">
                <a16:creationId xmlns:a16="http://schemas.microsoft.com/office/drawing/2014/main" id="{587432C0-DB90-4FF2-B2C6-2678FA8BA361}"/>
              </a:ext>
            </a:extLst>
          </p:cNvPr>
          <p:cNvPicPr>
            <a:picLocks noChangeAspect="1"/>
          </p:cNvPicPr>
          <p:nvPr/>
        </p:nvPicPr>
        <p:blipFill>
          <a:blip r:embed="rId8"/>
          <a:stretch>
            <a:fillRect/>
          </a:stretch>
        </p:blipFill>
        <p:spPr>
          <a:xfrm>
            <a:off x="6837809" y="1515538"/>
            <a:ext cx="709873" cy="709873"/>
          </a:xfrm>
          <a:prstGeom prst="rect">
            <a:avLst/>
          </a:prstGeom>
        </p:spPr>
      </p:pic>
      <p:pic>
        <p:nvPicPr>
          <p:cNvPr id="11" name="Bilde 10">
            <a:extLst>
              <a:ext uri="{FF2B5EF4-FFF2-40B4-BE49-F238E27FC236}">
                <a16:creationId xmlns:a16="http://schemas.microsoft.com/office/drawing/2014/main" id="{63CB7487-F4D2-4D61-9386-CF79DFA17A9E}"/>
              </a:ext>
            </a:extLst>
          </p:cNvPr>
          <p:cNvPicPr>
            <a:picLocks noChangeAspect="1"/>
          </p:cNvPicPr>
          <p:nvPr/>
        </p:nvPicPr>
        <p:blipFill>
          <a:blip r:embed="rId9"/>
          <a:stretch>
            <a:fillRect/>
          </a:stretch>
        </p:blipFill>
        <p:spPr>
          <a:xfrm>
            <a:off x="6789911" y="2799038"/>
            <a:ext cx="838672" cy="838672"/>
          </a:xfrm>
          <a:prstGeom prst="rect">
            <a:avLst/>
          </a:prstGeom>
        </p:spPr>
      </p:pic>
      <p:pic>
        <p:nvPicPr>
          <p:cNvPr id="12" name="Bilde 11">
            <a:extLst>
              <a:ext uri="{FF2B5EF4-FFF2-40B4-BE49-F238E27FC236}">
                <a16:creationId xmlns:a16="http://schemas.microsoft.com/office/drawing/2014/main" id="{D6549829-B9C4-4824-8F61-7CFD16AD1934}"/>
              </a:ext>
            </a:extLst>
          </p:cNvPr>
          <p:cNvPicPr>
            <a:picLocks noChangeAspect="1"/>
          </p:cNvPicPr>
          <p:nvPr/>
        </p:nvPicPr>
        <p:blipFill>
          <a:blip r:embed="rId10"/>
          <a:stretch>
            <a:fillRect/>
          </a:stretch>
        </p:blipFill>
        <p:spPr>
          <a:xfrm>
            <a:off x="3262448" y="1521861"/>
            <a:ext cx="743366" cy="743366"/>
          </a:xfrm>
          <a:prstGeom prst="rect">
            <a:avLst/>
          </a:prstGeom>
        </p:spPr>
      </p:pic>
    </p:spTree>
    <p:extLst>
      <p:ext uri="{BB962C8B-B14F-4D97-AF65-F5344CB8AC3E}">
        <p14:creationId xmlns:p14="http://schemas.microsoft.com/office/powerpoint/2010/main" val="31825092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327" name="Google Shape;327;p24"/>
          <p:cNvGraphicFramePr/>
          <p:nvPr/>
        </p:nvGraphicFramePr>
        <p:xfrm>
          <a:off x="1207800" y="1564481"/>
          <a:ext cx="6728400" cy="2633800"/>
        </p:xfrm>
        <a:graphic>
          <a:graphicData uri="http://schemas.openxmlformats.org/drawingml/2006/table">
            <a:tbl>
              <a:tblPr>
                <a:noFill/>
                <a:tableStyleId>{E9A5B51C-8CD4-41C5-B16D-47832BB83C99}</a:tableStyleId>
              </a:tblPr>
              <a:tblGrid>
                <a:gridCol w="1682100">
                  <a:extLst>
                    <a:ext uri="{9D8B030D-6E8A-4147-A177-3AD203B41FA5}">
                      <a16:colId xmlns:a16="http://schemas.microsoft.com/office/drawing/2014/main" val="20000"/>
                    </a:ext>
                  </a:extLst>
                </a:gridCol>
                <a:gridCol w="1682100">
                  <a:extLst>
                    <a:ext uri="{9D8B030D-6E8A-4147-A177-3AD203B41FA5}">
                      <a16:colId xmlns:a16="http://schemas.microsoft.com/office/drawing/2014/main" val="20001"/>
                    </a:ext>
                  </a:extLst>
                </a:gridCol>
                <a:gridCol w="1682100">
                  <a:extLst>
                    <a:ext uri="{9D8B030D-6E8A-4147-A177-3AD203B41FA5}">
                      <a16:colId xmlns:a16="http://schemas.microsoft.com/office/drawing/2014/main" val="20002"/>
                    </a:ext>
                  </a:extLst>
                </a:gridCol>
                <a:gridCol w="1682100">
                  <a:extLst>
                    <a:ext uri="{9D8B030D-6E8A-4147-A177-3AD203B41FA5}">
                      <a16:colId xmlns:a16="http://schemas.microsoft.com/office/drawing/2014/main" val="20003"/>
                    </a:ext>
                  </a:extLst>
                </a:gridCol>
              </a:tblGrid>
              <a:tr h="658450">
                <a:tc>
                  <a:txBody>
                    <a:bodyPr/>
                    <a:lstStyle/>
                    <a:p>
                      <a:pPr marL="0" lvl="0" indent="0" algn="l" rtl="0">
                        <a:spcBef>
                          <a:spcPts val="0"/>
                        </a:spcBef>
                        <a:spcAft>
                          <a:spcPts val="0"/>
                        </a:spcAft>
                        <a:buNone/>
                      </a:pP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a:solidFill>
                            <a:schemeClr val="accent4"/>
                          </a:solidFill>
                          <a:latin typeface="Inria Sans Light"/>
                          <a:ea typeface="Inria Sans Light"/>
                          <a:cs typeface="Inria Sans Light"/>
                          <a:sym typeface="Inria Sans Light"/>
                        </a:rPr>
                        <a:t>A</a:t>
                      </a:r>
                      <a:endParaRPr>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a:solidFill>
                            <a:schemeClr val="accent4"/>
                          </a:solidFill>
                          <a:latin typeface="Inria Sans Light"/>
                          <a:ea typeface="Inria Sans Light"/>
                          <a:cs typeface="Inria Sans Light"/>
                          <a:sym typeface="Inria Sans Light"/>
                        </a:rPr>
                        <a:t>B</a:t>
                      </a:r>
                      <a:endParaRPr>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a:solidFill>
                            <a:schemeClr val="accent4"/>
                          </a:solidFill>
                          <a:latin typeface="Inria Sans Light"/>
                          <a:ea typeface="Inria Sans Light"/>
                          <a:cs typeface="Inria Sans Light"/>
                          <a:sym typeface="Inria Sans Light"/>
                        </a:rPr>
                        <a:t>C</a:t>
                      </a:r>
                      <a:endParaRPr>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0"/>
                  </a:ext>
                </a:extLst>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Yellow</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20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7</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1"/>
                  </a:ext>
                </a:extLst>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Blue</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30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15</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2"/>
                  </a:ext>
                </a:extLst>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Orange</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5</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24</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16</a:t>
                      </a:r>
                      <a:endParaRPr sz="24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3"/>
                  </a:ext>
                </a:extLst>
              </a:tr>
            </a:tbl>
          </a:graphicData>
        </a:graphic>
      </p:graphicFrame>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bg>
      <p:bgPr>
        <a:gradFill>
          <a:gsLst>
            <a:gs pos="0">
              <a:schemeClr val="accent3"/>
            </a:gs>
            <a:gs pos="13000">
              <a:schemeClr val="accent2"/>
            </a:gs>
            <a:gs pos="31000">
              <a:schemeClr val="accent1"/>
            </a:gs>
            <a:gs pos="100000">
              <a:schemeClr val="lt1"/>
            </a:gs>
          </a:gsLst>
          <a:lin ang="8100019" scaled="0"/>
        </a:gradFill>
        <a:effectLst/>
      </p:bgPr>
    </p:bg>
    <p:spTree>
      <p:nvGrpSpPr>
        <p:cNvPr id="1" name="Shape 332"/>
        <p:cNvGrpSpPr/>
        <p:nvPr/>
      </p:nvGrpSpPr>
      <p:grpSpPr>
        <a:xfrm>
          <a:off x="0" y="0"/>
          <a:ext cx="0" cy="0"/>
          <a:chOff x="0" y="0"/>
          <a:chExt cx="0" cy="0"/>
        </a:xfrm>
      </p:grpSpPr>
      <p:sp>
        <p:nvSpPr>
          <p:cNvPr id="333" name="Google Shape;333;p25"/>
          <p:cNvSpPr/>
          <p:nvPr/>
        </p:nvSpPr>
        <p:spPr>
          <a:xfrm>
            <a:off x="590925" y="7139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txBox="1">
            <a:spLocks noGrp="1"/>
          </p:cNvSpPr>
          <p:nvPr>
            <p:ph type="title" idx="4294967295"/>
          </p:nvPr>
        </p:nvSpPr>
        <p:spPr>
          <a:xfrm>
            <a:off x="457200" y="36895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MAPS</a:t>
            </a:r>
            <a:endParaRPr/>
          </a:p>
        </p:txBody>
      </p:sp>
      <p:sp>
        <p:nvSpPr>
          <p:cNvPr id="335" name="Google Shape;335;p25"/>
          <p:cNvSpPr/>
          <p:nvPr/>
        </p:nvSpPr>
        <p:spPr>
          <a:xfrm>
            <a:off x="2169150" y="1561125"/>
            <a:ext cx="673200" cy="202500"/>
          </a:xfrm>
          <a:prstGeom prst="wedgeRectCallout">
            <a:avLst>
              <a:gd name="adj1" fmla="val -21428"/>
              <a:gd name="adj2" fmla="val 84287"/>
            </a:avLst>
          </a:prstGeom>
          <a:gradFill>
            <a:gsLst>
              <a:gs pos="0">
                <a:schemeClr val="accent3"/>
              </a:gs>
              <a:gs pos="100000">
                <a:schemeClr val="accent4"/>
              </a:gs>
            </a:gsLst>
            <a:lin ang="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Inria Sans Light"/>
                <a:ea typeface="Inria Sans Light"/>
                <a:cs typeface="Inria Sans Light"/>
                <a:sym typeface="Inria Sans Light"/>
              </a:rPr>
              <a:t>our office</a:t>
            </a:r>
            <a:endParaRPr sz="900">
              <a:solidFill>
                <a:schemeClr val="lt1"/>
              </a:solidFill>
              <a:latin typeface="Inria Sans Light"/>
              <a:ea typeface="Inria Sans Light"/>
              <a:cs typeface="Inria Sans Light"/>
              <a:sym typeface="Inria Sans Light"/>
            </a:endParaRPr>
          </a:p>
        </p:txBody>
      </p:sp>
      <p:sp>
        <p:nvSpPr>
          <p:cNvPr id="336" name="Google Shape;336;p2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81</a:t>
            </a:fld>
            <a:endParaRPr/>
          </a:p>
        </p:txBody>
      </p:sp>
      <p:sp>
        <p:nvSpPr>
          <p:cNvPr id="337" name="Google Shape;337;p25"/>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maps at </a:t>
            </a:r>
            <a:r>
              <a:rPr lang="en" sz="900" u="sng">
                <a:hlinkClick r:id="rId3"/>
              </a:rPr>
              <a:t>slidescarnival.com/extra-free-resources-icons-and-maps</a:t>
            </a:r>
            <a:endParaRPr sz="900"/>
          </a:p>
          <a:p>
            <a:pPr marL="0" lvl="0" indent="0" algn="l" rtl="0">
              <a:spcBef>
                <a:spcPts val="600"/>
              </a:spcBef>
              <a:spcAft>
                <a:spcPts val="600"/>
              </a:spcAft>
              <a:buNone/>
            </a:pPr>
            <a:endParaRPr sz="900" b="1"/>
          </a:p>
        </p:txBody>
      </p:sp>
      <p:sp>
        <p:nvSpPr>
          <p:cNvPr id="338" name="Google Shape;338;p25"/>
          <p:cNvSpPr/>
          <p:nvPr/>
        </p:nvSpPr>
        <p:spPr>
          <a:xfrm rot="5400000">
            <a:off x="1244975" y="19701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rot="5400000">
            <a:off x="2907075" y="35678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rot="5400000">
            <a:off x="3925200" y="17383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5400000">
            <a:off x="4692925" y="3851175"/>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rot="5400000">
            <a:off x="6762850" y="2264925"/>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rot="5400000">
            <a:off x="7444725" y="389840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347"/>
        <p:cNvGrpSpPr/>
        <p:nvPr/>
      </p:nvGrpSpPr>
      <p:grpSpPr>
        <a:xfrm>
          <a:off x="0" y="0"/>
          <a:ext cx="0" cy="0"/>
          <a:chOff x="0" y="0"/>
          <a:chExt cx="0" cy="0"/>
        </a:xfrm>
      </p:grpSpPr>
      <p:sp>
        <p:nvSpPr>
          <p:cNvPr id="348" name="Google Shape;348;p26"/>
          <p:cNvSpPr txBox="1">
            <a:spLocks noGrp="1"/>
          </p:cNvSpPr>
          <p:nvPr>
            <p:ph type="ctrTitle" idx="4294967295"/>
          </p:nvPr>
        </p:nvSpPr>
        <p:spPr>
          <a:xfrm>
            <a:off x="1888900" y="1740750"/>
            <a:ext cx="6569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solidFill>
                  <a:schemeClr val="accent4"/>
                </a:solidFill>
              </a:rPr>
              <a:t>89,526,124</a:t>
            </a:r>
            <a:endParaRPr sz="9600">
              <a:solidFill>
                <a:schemeClr val="accent4"/>
              </a:solidFill>
            </a:endParaRPr>
          </a:p>
        </p:txBody>
      </p:sp>
      <p:sp>
        <p:nvSpPr>
          <p:cNvPr id="349" name="Google Shape;349;p26"/>
          <p:cNvSpPr txBox="1">
            <a:spLocks noGrp="1"/>
          </p:cNvSpPr>
          <p:nvPr>
            <p:ph type="subTitle" idx="4294967295"/>
          </p:nvPr>
        </p:nvSpPr>
        <p:spPr>
          <a:xfrm>
            <a:off x="1888900" y="2997450"/>
            <a:ext cx="6569400" cy="4053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Whoa! That’s a big number, aren’t you proud?</a:t>
            </a:r>
            <a:endParaRPr/>
          </a:p>
        </p:txBody>
      </p:sp>
      <p:sp>
        <p:nvSpPr>
          <p:cNvPr id="350" name="Google Shape;350;p2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82</a:t>
            </a:fld>
            <a:endParaRPr/>
          </a:p>
        </p:txBody>
      </p:sp>
      <p:grpSp>
        <p:nvGrpSpPr>
          <p:cNvPr id="351" name="Google Shape;351;p26"/>
          <p:cNvGrpSpPr/>
          <p:nvPr/>
        </p:nvGrpSpPr>
        <p:grpSpPr>
          <a:xfrm>
            <a:off x="0" y="1872550"/>
            <a:ext cx="1615075" cy="1398164"/>
            <a:chOff x="375912" y="847485"/>
            <a:chExt cx="405788" cy="351315"/>
          </a:xfrm>
        </p:grpSpPr>
        <p:sp>
          <p:nvSpPr>
            <p:cNvPr id="352" name="Google Shape;352;p26"/>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739598" y="2375306"/>
            <a:ext cx="540682" cy="392398"/>
            <a:chOff x="3932350" y="3714775"/>
            <a:chExt cx="439650" cy="319075"/>
          </a:xfrm>
        </p:grpSpPr>
        <p:sp>
          <p:nvSpPr>
            <p:cNvPr id="355" name="Google Shape;355;p26"/>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27"/>
          <p:cNvSpPr txBox="1">
            <a:spLocks noGrp="1"/>
          </p:cNvSpPr>
          <p:nvPr>
            <p:ph type="ctrTitle" idx="4294967295"/>
          </p:nvPr>
        </p:nvSpPr>
        <p:spPr>
          <a:xfrm>
            <a:off x="1207850" y="724200"/>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6"/>
                </a:solidFill>
              </a:rPr>
              <a:t>89,526,124$</a:t>
            </a:r>
            <a:endParaRPr sz="4800">
              <a:solidFill>
                <a:schemeClr val="accent6"/>
              </a:solidFill>
            </a:endParaRPr>
          </a:p>
        </p:txBody>
      </p:sp>
      <p:sp>
        <p:nvSpPr>
          <p:cNvPr id="365" name="Google Shape;365;p27"/>
          <p:cNvSpPr txBox="1">
            <a:spLocks noGrp="1"/>
          </p:cNvSpPr>
          <p:nvPr>
            <p:ph type="subTitle" idx="4294967295"/>
          </p:nvPr>
        </p:nvSpPr>
        <p:spPr>
          <a:xfrm>
            <a:off x="1207850" y="1411308"/>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That’s a lot of money</a:t>
            </a:r>
            <a:endParaRPr sz="2400"/>
          </a:p>
        </p:txBody>
      </p:sp>
      <p:sp>
        <p:nvSpPr>
          <p:cNvPr id="366" name="Google Shape;366;p27"/>
          <p:cNvSpPr txBox="1">
            <a:spLocks noGrp="1"/>
          </p:cNvSpPr>
          <p:nvPr>
            <p:ph type="ctrTitle" idx="4294967295"/>
          </p:nvPr>
        </p:nvSpPr>
        <p:spPr>
          <a:xfrm>
            <a:off x="1207850" y="3353093"/>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4"/>
                </a:solidFill>
              </a:rPr>
              <a:t>100%</a:t>
            </a:r>
            <a:endParaRPr sz="4800">
              <a:solidFill>
                <a:schemeClr val="accent4"/>
              </a:solidFill>
            </a:endParaRPr>
          </a:p>
        </p:txBody>
      </p:sp>
      <p:sp>
        <p:nvSpPr>
          <p:cNvPr id="367" name="Google Shape;367;p27"/>
          <p:cNvSpPr txBox="1">
            <a:spLocks noGrp="1"/>
          </p:cNvSpPr>
          <p:nvPr>
            <p:ph type="subTitle" idx="4294967295"/>
          </p:nvPr>
        </p:nvSpPr>
        <p:spPr>
          <a:xfrm>
            <a:off x="1207850" y="4040201"/>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Total success!</a:t>
            </a:r>
            <a:endParaRPr sz="2400"/>
          </a:p>
        </p:txBody>
      </p:sp>
      <p:sp>
        <p:nvSpPr>
          <p:cNvPr id="368" name="Google Shape;368;p27"/>
          <p:cNvSpPr txBox="1">
            <a:spLocks noGrp="1"/>
          </p:cNvSpPr>
          <p:nvPr>
            <p:ph type="ctrTitle" idx="4294967295"/>
          </p:nvPr>
        </p:nvSpPr>
        <p:spPr>
          <a:xfrm>
            <a:off x="1207850" y="2038647"/>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5"/>
                </a:solidFill>
              </a:rPr>
              <a:t>185,244 users</a:t>
            </a:r>
            <a:endParaRPr sz="4800">
              <a:solidFill>
                <a:schemeClr val="accent5"/>
              </a:solidFill>
            </a:endParaRPr>
          </a:p>
        </p:txBody>
      </p:sp>
      <p:sp>
        <p:nvSpPr>
          <p:cNvPr id="369" name="Google Shape;369;p27"/>
          <p:cNvSpPr txBox="1">
            <a:spLocks noGrp="1"/>
          </p:cNvSpPr>
          <p:nvPr>
            <p:ph type="subTitle" idx="4294967295"/>
          </p:nvPr>
        </p:nvSpPr>
        <p:spPr>
          <a:xfrm>
            <a:off x="1207850" y="2725755"/>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And a lot of users</a:t>
            </a:r>
            <a:endParaRPr sz="2400"/>
          </a:p>
        </p:txBody>
      </p:sp>
      <p:sp>
        <p:nvSpPr>
          <p:cNvPr id="370" name="Google Shape;370;p2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PROCESS IS EASY</a:t>
            </a:r>
            <a:endParaRPr/>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84</a:t>
            </a:fld>
            <a:endParaRPr/>
          </a:p>
        </p:txBody>
      </p:sp>
      <p:grpSp>
        <p:nvGrpSpPr>
          <p:cNvPr id="377" name="Google Shape;377;p28"/>
          <p:cNvGrpSpPr/>
          <p:nvPr/>
        </p:nvGrpSpPr>
        <p:grpSpPr>
          <a:xfrm>
            <a:off x="5632317" y="1646975"/>
            <a:ext cx="3305700" cy="3483050"/>
            <a:chOff x="5632317" y="1189775"/>
            <a:chExt cx="3305700" cy="3483050"/>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Lorem 3</a:t>
              </a:r>
              <a:endParaRPr>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0" y="1647189"/>
            <a:ext cx="3546900" cy="3482836"/>
            <a:chOff x="0" y="1189989"/>
            <a:chExt cx="3546900" cy="3482836"/>
          </a:xfrm>
        </p:grpSpPr>
        <p:sp>
          <p:nvSpPr>
            <p:cNvPr id="381" name="Google Shape;381;p28"/>
            <p:cNvSpPr/>
            <p:nvPr/>
          </p:nvSpPr>
          <p:spPr>
            <a:xfrm>
              <a:off x="0" y="1189989"/>
              <a:ext cx="35469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aira Semi Condensed"/>
                  <a:ea typeface="Saira Semi Condensed"/>
                  <a:cs typeface="Saira Semi Condensed"/>
                  <a:sym typeface="Saira Semi Condensed"/>
                </a:rPr>
                <a:t>Lorem 1</a:t>
              </a:r>
              <a:endParaRPr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2944204" y="1646975"/>
            <a:ext cx="3305700" cy="3483050"/>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Lorem 2</a:t>
              </a:r>
              <a:endParaRPr>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391" name="Google Shape;391;p29"/>
          <p:cNvSpPr txBox="1">
            <a:spLocks noGrp="1"/>
          </p:cNvSpPr>
          <p:nvPr>
            <p:ph type="body" idx="1"/>
          </p:nvPr>
        </p:nvSpPr>
        <p:spPr>
          <a:xfrm>
            <a:off x="1207850"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392" name="Google Shape;392;p29"/>
          <p:cNvSpPr txBox="1">
            <a:spLocks noGrp="1"/>
          </p:cNvSpPr>
          <p:nvPr>
            <p:ph type="body" idx="2"/>
          </p:nvPr>
        </p:nvSpPr>
        <p:spPr>
          <a:xfrm>
            <a:off x="3512975"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393" name="Google Shape;393;p29"/>
          <p:cNvSpPr txBox="1">
            <a:spLocks noGrp="1"/>
          </p:cNvSpPr>
          <p:nvPr>
            <p:ph type="body" idx="3"/>
          </p:nvPr>
        </p:nvSpPr>
        <p:spPr>
          <a:xfrm>
            <a:off x="5818101"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
        <p:nvSpPr>
          <p:cNvPr id="394" name="Google Shape;394;p2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85</a:t>
            </a:fld>
            <a:endParaRPr/>
          </a:p>
        </p:txBody>
      </p:sp>
      <p:sp>
        <p:nvSpPr>
          <p:cNvPr id="395" name="Google Shape;395;p29"/>
          <p:cNvSpPr txBox="1">
            <a:spLocks noGrp="1"/>
          </p:cNvSpPr>
          <p:nvPr>
            <p:ph type="body" idx="1"/>
          </p:nvPr>
        </p:nvSpPr>
        <p:spPr>
          <a:xfrm>
            <a:off x="1223925"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396" name="Google Shape;396;p29"/>
          <p:cNvSpPr txBox="1">
            <a:spLocks noGrp="1"/>
          </p:cNvSpPr>
          <p:nvPr>
            <p:ph type="body" idx="2"/>
          </p:nvPr>
        </p:nvSpPr>
        <p:spPr>
          <a:xfrm>
            <a:off x="3529050"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397" name="Google Shape;397;p29"/>
          <p:cNvSpPr txBox="1">
            <a:spLocks noGrp="1"/>
          </p:cNvSpPr>
          <p:nvPr>
            <p:ph type="body" idx="3"/>
          </p:nvPr>
        </p:nvSpPr>
        <p:spPr>
          <a:xfrm>
            <a:off x="5834176"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401"/>
        <p:cNvGrpSpPr/>
        <p:nvPr/>
      </p:nvGrpSpPr>
      <p:grpSpPr>
        <a:xfrm>
          <a:off x="0" y="0"/>
          <a:ext cx="0" cy="0"/>
          <a:chOff x="0" y="0"/>
          <a:chExt cx="0" cy="0"/>
        </a:xfrm>
      </p:grpSpPr>
      <p:sp>
        <p:nvSpPr>
          <p:cNvPr id="402" name="Google Shape;402;p30"/>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p>
            <a:pPr marL="0" lvl="0" indent="0" algn="l" rtl="0">
              <a:spcBef>
                <a:spcPts val="0"/>
              </a:spcBef>
              <a:spcAft>
                <a:spcPts val="600"/>
              </a:spcAft>
              <a:buNone/>
            </a:pPr>
            <a:r>
              <a:rPr lang="en"/>
              <a:t>You can insert graphs from Excel or Google Sheets</a:t>
            </a:r>
            <a:endParaRPr/>
          </a:p>
        </p:txBody>
      </p:sp>
      <p:sp>
        <p:nvSpPr>
          <p:cNvPr id="403" name="Google Shape;403;p3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86</a:t>
            </a:fld>
            <a:endParaRPr/>
          </a:p>
        </p:txBody>
      </p:sp>
      <p:cxnSp>
        <p:nvCxnSpPr>
          <p:cNvPr id="404" name="Google Shape;404;p30"/>
          <p:cNvCxnSpPr/>
          <p:nvPr/>
        </p:nvCxnSpPr>
        <p:spPr>
          <a:xfrm>
            <a:off x="851175" y="10747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5" name="Google Shape;405;p30"/>
          <p:cNvCxnSpPr/>
          <p:nvPr/>
        </p:nvCxnSpPr>
        <p:spPr>
          <a:xfrm>
            <a:off x="851175" y="17841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6" name="Google Shape;406;p30"/>
          <p:cNvCxnSpPr/>
          <p:nvPr/>
        </p:nvCxnSpPr>
        <p:spPr>
          <a:xfrm>
            <a:off x="851175" y="24936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7" name="Google Shape;407;p30"/>
          <p:cNvCxnSpPr/>
          <p:nvPr/>
        </p:nvCxnSpPr>
        <p:spPr>
          <a:xfrm>
            <a:off x="851175" y="32031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8" name="Google Shape;408;p30"/>
          <p:cNvCxnSpPr/>
          <p:nvPr/>
        </p:nvCxnSpPr>
        <p:spPr>
          <a:xfrm>
            <a:off x="851175" y="3934526"/>
            <a:ext cx="7239000" cy="0"/>
          </a:xfrm>
          <a:prstGeom prst="straightConnector1">
            <a:avLst/>
          </a:prstGeom>
          <a:noFill/>
          <a:ln w="9525" cap="flat" cmpd="sng">
            <a:solidFill>
              <a:schemeClr val="lt2"/>
            </a:solidFill>
            <a:prstDash val="solid"/>
            <a:round/>
            <a:headEnd type="none" w="med" len="med"/>
            <a:tailEnd type="none" w="med" len="med"/>
          </a:ln>
        </p:spPr>
      </p:cxnSp>
      <p:sp>
        <p:nvSpPr>
          <p:cNvPr id="409" name="Google Shape;409;p30"/>
          <p:cNvSpPr txBox="1"/>
          <p:nvPr/>
        </p:nvSpPr>
        <p:spPr>
          <a:xfrm>
            <a:off x="851175"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Inria Sans"/>
                <a:ea typeface="Inria Sans"/>
                <a:cs typeface="Inria Sans"/>
                <a:sym typeface="Inria Sans"/>
              </a:rPr>
              <a:t>4000</a:t>
            </a:r>
            <a:endParaRPr sz="100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0"/>
              </a:spcAft>
              <a:buNone/>
            </a:pPr>
            <a:r>
              <a:rPr lang="en" sz="1000">
                <a:solidFill>
                  <a:schemeClr val="dk2"/>
                </a:solidFill>
                <a:latin typeface="Inria Sans"/>
                <a:ea typeface="Inria Sans"/>
                <a:cs typeface="Inria Sans"/>
                <a:sym typeface="Inria Sans"/>
              </a:rPr>
              <a:t>3000</a:t>
            </a:r>
            <a:endParaRPr sz="100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0"/>
              </a:spcAft>
              <a:buNone/>
            </a:pPr>
            <a:r>
              <a:rPr lang="en" sz="1000">
                <a:solidFill>
                  <a:schemeClr val="dk2"/>
                </a:solidFill>
                <a:latin typeface="Inria Sans"/>
                <a:ea typeface="Inria Sans"/>
                <a:cs typeface="Inria Sans"/>
                <a:sym typeface="Inria Sans"/>
              </a:rPr>
              <a:t>2000</a:t>
            </a:r>
            <a:endParaRPr sz="100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0"/>
              </a:spcAft>
              <a:buNone/>
            </a:pPr>
            <a:r>
              <a:rPr lang="en" sz="1000">
                <a:solidFill>
                  <a:schemeClr val="dk2"/>
                </a:solidFill>
                <a:latin typeface="Inria Sans"/>
                <a:ea typeface="Inria Sans"/>
                <a:cs typeface="Inria Sans"/>
                <a:sym typeface="Inria Sans"/>
              </a:rPr>
              <a:t>1000</a:t>
            </a:r>
            <a:endParaRPr sz="100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4400"/>
              </a:spcAft>
              <a:buNone/>
            </a:pPr>
            <a:r>
              <a:rPr lang="en" sz="1000">
                <a:solidFill>
                  <a:schemeClr val="dk2"/>
                </a:solidFill>
                <a:latin typeface="Inria Sans"/>
                <a:ea typeface="Inria Sans"/>
                <a:cs typeface="Inria Sans"/>
                <a:sym typeface="Inria Sans"/>
              </a:rPr>
              <a:t>0</a:t>
            </a:r>
            <a:endParaRPr sz="1000">
              <a:solidFill>
                <a:schemeClr val="dk2"/>
              </a:solidFill>
              <a:latin typeface="Inria Sans"/>
              <a:ea typeface="Inria Sans"/>
              <a:cs typeface="Inria Sans"/>
              <a:sym typeface="Inria Sans"/>
            </a:endParaRPr>
          </a:p>
        </p:txBody>
      </p:sp>
      <p:sp>
        <p:nvSpPr>
          <p:cNvPr id="410" name="Google Shape;410;p30"/>
          <p:cNvSpPr/>
          <p:nvPr/>
        </p:nvSpPr>
        <p:spPr>
          <a:xfrm>
            <a:off x="1471457" y="2380937"/>
            <a:ext cx="233700" cy="1553700"/>
          </a:xfrm>
          <a:prstGeom prst="rect">
            <a:avLst/>
          </a:prstGeom>
          <a:gradFill>
            <a:gsLst>
              <a:gs pos="0">
                <a:schemeClr val="accent5"/>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1785701" y="1986874"/>
            <a:ext cx="233700" cy="1947900"/>
          </a:xfrm>
          <a:prstGeom prst="rect">
            <a:avLst/>
          </a:prstGeom>
          <a:gradFill>
            <a:gsLst>
              <a:gs pos="0">
                <a:schemeClr val="lt1"/>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2099945" y="2493664"/>
            <a:ext cx="233700" cy="1441200"/>
          </a:xfrm>
          <a:prstGeom prst="rect">
            <a:avLst/>
          </a:prstGeom>
          <a:gradFill>
            <a:gsLst>
              <a:gs pos="0">
                <a:schemeClr val="accent3"/>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3224461" y="2694727"/>
            <a:ext cx="233700" cy="1239900"/>
          </a:xfrm>
          <a:prstGeom prst="rect">
            <a:avLst/>
          </a:prstGeom>
          <a:gradFill>
            <a:gsLst>
              <a:gs pos="0">
                <a:schemeClr val="accent5"/>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3538706" y="2096344"/>
            <a:ext cx="233700" cy="1838400"/>
          </a:xfrm>
          <a:prstGeom prst="rect">
            <a:avLst/>
          </a:prstGeom>
          <a:gradFill>
            <a:gsLst>
              <a:gs pos="0">
                <a:schemeClr val="lt1"/>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3852950" y="1229025"/>
            <a:ext cx="233700" cy="2706000"/>
          </a:xfrm>
          <a:prstGeom prst="rect">
            <a:avLst/>
          </a:prstGeom>
          <a:gradFill>
            <a:gsLst>
              <a:gs pos="0">
                <a:schemeClr val="accent3"/>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4977466" y="2140120"/>
            <a:ext cx="233700" cy="1794600"/>
          </a:xfrm>
          <a:prstGeom prst="rect">
            <a:avLst/>
          </a:prstGeom>
          <a:gradFill>
            <a:gsLst>
              <a:gs pos="0">
                <a:schemeClr val="accent5"/>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5291710" y="1074577"/>
            <a:ext cx="233700" cy="2860200"/>
          </a:xfrm>
          <a:prstGeom prst="rect">
            <a:avLst/>
          </a:prstGeom>
          <a:gradFill>
            <a:gsLst>
              <a:gs pos="0">
                <a:schemeClr val="lt1"/>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5605955" y="2322562"/>
            <a:ext cx="233700" cy="1611900"/>
          </a:xfrm>
          <a:prstGeom prst="rect">
            <a:avLst/>
          </a:prstGeom>
          <a:gradFill>
            <a:gsLst>
              <a:gs pos="0">
                <a:schemeClr val="accent3"/>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6730471" y="2753101"/>
            <a:ext cx="233700" cy="1181400"/>
          </a:xfrm>
          <a:prstGeom prst="rect">
            <a:avLst/>
          </a:prstGeom>
          <a:gradFill>
            <a:gsLst>
              <a:gs pos="0">
                <a:schemeClr val="accent5"/>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7044715" y="1293620"/>
            <a:ext cx="233700" cy="2641200"/>
          </a:xfrm>
          <a:prstGeom prst="rect">
            <a:avLst/>
          </a:prstGeom>
          <a:gradFill>
            <a:gsLst>
              <a:gs pos="0">
                <a:schemeClr val="lt1"/>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7358959" y="1607410"/>
            <a:ext cx="233700" cy="2327400"/>
          </a:xfrm>
          <a:prstGeom prst="rect">
            <a:avLst/>
          </a:prstGeom>
          <a:gradFill>
            <a:gsLst>
              <a:gs pos="0">
                <a:schemeClr val="accent3"/>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FDA68A5F-80E1-4CE1-A9C4-6F46ABE4FD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1086401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88</a:t>
            </a:fld>
            <a:endParaRPr/>
          </a:p>
        </p:txBody>
      </p:sp>
      <p:grpSp>
        <p:nvGrpSpPr>
          <p:cNvPr id="451" name="Google Shape;451;p33"/>
          <p:cNvGrpSpPr/>
          <p:nvPr/>
        </p:nvGrpSpPr>
        <p:grpSpPr>
          <a:xfrm>
            <a:off x="3945574" y="1241054"/>
            <a:ext cx="4542205" cy="2661224"/>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6" name="Google Shape;456;p33"/>
          <p:cNvSpPr txBox="1">
            <a:spLocks noGrp="1"/>
          </p:cNvSpPr>
          <p:nvPr>
            <p:ph type="body" idx="4294967295"/>
          </p:nvPr>
        </p:nvSpPr>
        <p:spPr>
          <a:xfrm>
            <a:off x="1207850" y="373575"/>
            <a:ext cx="27918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Saira SemiCondensed Medium"/>
                <a:ea typeface="Saira SemiCondensed Medium"/>
                <a:cs typeface="Saira SemiCondensed Medium"/>
                <a:sym typeface="Saira SemiCondensed Medium"/>
              </a:rPr>
              <a:t>DESKTOP PROJECT</a:t>
            </a:r>
            <a:endParaRPr>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a:t>Show and explain your web, app or software projects using these gadget templates.</a:t>
            </a:r>
            <a:endParaRPr sz="2000"/>
          </a:p>
        </p:txBody>
      </p:sp>
      <p:pic>
        <p:nvPicPr>
          <p:cNvPr id="457" name="Google Shape;457;p33"/>
          <p:cNvPicPr preferRelativeResize="0"/>
          <p:nvPr/>
        </p:nvPicPr>
        <p:blipFill rotWithShape="1">
          <a:blip r:embed="rId3">
            <a:alphaModFix/>
          </a:blip>
          <a:srcRect b="6620"/>
          <a:stretch/>
        </p:blipFill>
        <p:spPr>
          <a:xfrm>
            <a:off x="4452265" y="1387850"/>
            <a:ext cx="3530550" cy="22426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476" name="Google Shape;476;p3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5C8409E-69D0-4839-89D5-89CC0B5EBC4F}"/>
              </a:ext>
            </a:extLst>
          </p:cNvPr>
          <p:cNvSpPr>
            <a:spLocks noGrp="1"/>
          </p:cNvSpPr>
          <p:nvPr>
            <p:ph type="title"/>
          </p:nvPr>
        </p:nvSpPr>
        <p:spPr/>
        <p:txBody>
          <a:bodyPr/>
          <a:lstStyle/>
          <a:p>
            <a:r>
              <a:rPr lang="en-US" dirty="0"/>
              <a:t>Problem</a:t>
            </a:r>
          </a:p>
        </p:txBody>
      </p:sp>
      <p:sp>
        <p:nvSpPr>
          <p:cNvPr id="3" name="Plassholder for tekst 2">
            <a:extLst>
              <a:ext uri="{FF2B5EF4-FFF2-40B4-BE49-F238E27FC236}">
                <a16:creationId xmlns:a16="http://schemas.microsoft.com/office/drawing/2014/main" id="{B81D03E6-137C-4C8B-8720-03A8CDE36637}"/>
              </a:ext>
            </a:extLst>
          </p:cNvPr>
          <p:cNvSpPr>
            <a:spLocks noGrp="1"/>
          </p:cNvSpPr>
          <p:nvPr>
            <p:ph type="body" idx="1"/>
          </p:nvPr>
        </p:nvSpPr>
        <p:spPr>
          <a:xfrm>
            <a:off x="386182" y="2898586"/>
            <a:ext cx="2598857" cy="1268410"/>
          </a:xfrm>
        </p:spPr>
        <p:txBody>
          <a:bodyPr/>
          <a:lstStyle/>
          <a:p>
            <a:pPr marL="114300" indent="0" algn="ctr">
              <a:buNone/>
            </a:pPr>
            <a:r>
              <a:rPr lang="en-US" sz="2000" dirty="0"/>
              <a:t>Recommendation algorithms</a:t>
            </a:r>
          </a:p>
          <a:p>
            <a:endParaRPr lang="en-US" sz="2000" dirty="0"/>
          </a:p>
          <a:p>
            <a:endParaRPr lang="en-US" sz="2000" dirty="0"/>
          </a:p>
        </p:txBody>
      </p:sp>
      <p:sp>
        <p:nvSpPr>
          <p:cNvPr id="4" name="Plassholder for lysbildenummer 3">
            <a:extLst>
              <a:ext uri="{FF2B5EF4-FFF2-40B4-BE49-F238E27FC236}">
                <a16:creationId xmlns:a16="http://schemas.microsoft.com/office/drawing/2014/main" id="{193B0D45-762F-43C2-A2BD-7DBD178D39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6" name="Bilde 5">
            <a:extLst>
              <a:ext uri="{FF2B5EF4-FFF2-40B4-BE49-F238E27FC236}">
                <a16:creationId xmlns:a16="http://schemas.microsoft.com/office/drawing/2014/main" id="{2B96F06B-5297-4790-8B17-077BD81BA871}"/>
              </a:ext>
            </a:extLst>
          </p:cNvPr>
          <p:cNvPicPr>
            <a:picLocks noChangeAspect="1"/>
          </p:cNvPicPr>
          <p:nvPr/>
        </p:nvPicPr>
        <p:blipFill>
          <a:blip r:embed="rId3"/>
          <a:stretch>
            <a:fillRect/>
          </a:stretch>
        </p:blipFill>
        <p:spPr>
          <a:xfrm>
            <a:off x="3937079" y="1628745"/>
            <a:ext cx="1269841" cy="1269841"/>
          </a:xfrm>
          <a:prstGeom prst="rect">
            <a:avLst/>
          </a:prstGeom>
        </p:spPr>
      </p:pic>
      <p:pic>
        <p:nvPicPr>
          <p:cNvPr id="8" name="Bilde 7">
            <a:extLst>
              <a:ext uri="{FF2B5EF4-FFF2-40B4-BE49-F238E27FC236}">
                <a16:creationId xmlns:a16="http://schemas.microsoft.com/office/drawing/2014/main" id="{3EB7BBBD-5569-452B-9C5B-27A3DA8E93AE}"/>
              </a:ext>
            </a:extLst>
          </p:cNvPr>
          <p:cNvPicPr>
            <a:picLocks noChangeAspect="1"/>
          </p:cNvPicPr>
          <p:nvPr/>
        </p:nvPicPr>
        <p:blipFill>
          <a:blip r:embed="rId4"/>
          <a:stretch>
            <a:fillRect/>
          </a:stretch>
        </p:blipFill>
        <p:spPr>
          <a:xfrm>
            <a:off x="6732439" y="1634873"/>
            <a:ext cx="1269841" cy="1269841"/>
          </a:xfrm>
          <a:prstGeom prst="rect">
            <a:avLst/>
          </a:prstGeom>
        </p:spPr>
      </p:pic>
      <p:pic>
        <p:nvPicPr>
          <p:cNvPr id="10" name="Bilde 9">
            <a:extLst>
              <a:ext uri="{FF2B5EF4-FFF2-40B4-BE49-F238E27FC236}">
                <a16:creationId xmlns:a16="http://schemas.microsoft.com/office/drawing/2014/main" id="{51145240-AA18-4D60-8992-662E944B6700}"/>
              </a:ext>
            </a:extLst>
          </p:cNvPr>
          <p:cNvPicPr>
            <a:picLocks noChangeAspect="1"/>
          </p:cNvPicPr>
          <p:nvPr/>
        </p:nvPicPr>
        <p:blipFill>
          <a:blip r:embed="rId5"/>
          <a:stretch>
            <a:fillRect/>
          </a:stretch>
        </p:blipFill>
        <p:spPr>
          <a:xfrm>
            <a:off x="1141720" y="1628745"/>
            <a:ext cx="1269841" cy="1269841"/>
          </a:xfrm>
          <a:prstGeom prst="rect">
            <a:avLst/>
          </a:prstGeom>
        </p:spPr>
      </p:pic>
      <p:sp>
        <p:nvSpPr>
          <p:cNvPr id="11" name="Plassholder for tekst 2">
            <a:extLst>
              <a:ext uri="{FF2B5EF4-FFF2-40B4-BE49-F238E27FC236}">
                <a16:creationId xmlns:a16="http://schemas.microsoft.com/office/drawing/2014/main" id="{AC1E22B2-9181-462B-BBC1-F74F93A86004}"/>
              </a:ext>
            </a:extLst>
          </p:cNvPr>
          <p:cNvSpPr txBox="1">
            <a:spLocks/>
          </p:cNvSpPr>
          <p:nvPr/>
        </p:nvSpPr>
        <p:spPr>
          <a:xfrm>
            <a:off x="3500069" y="2898586"/>
            <a:ext cx="2143859" cy="126841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lgn="ctr">
              <a:buNone/>
            </a:pPr>
            <a:r>
              <a:rPr lang="en-US" sz="2000" dirty="0"/>
              <a:t>Dependency on manually created data</a:t>
            </a:r>
          </a:p>
        </p:txBody>
      </p:sp>
      <p:sp>
        <p:nvSpPr>
          <p:cNvPr id="12" name="Plassholder for tekst 2">
            <a:extLst>
              <a:ext uri="{FF2B5EF4-FFF2-40B4-BE49-F238E27FC236}">
                <a16:creationId xmlns:a16="http://schemas.microsoft.com/office/drawing/2014/main" id="{51ECF1AA-9A14-4462-A86E-A72EA0BFE51B}"/>
              </a:ext>
            </a:extLst>
          </p:cNvPr>
          <p:cNvSpPr txBox="1">
            <a:spLocks/>
          </p:cNvSpPr>
          <p:nvPr/>
        </p:nvSpPr>
        <p:spPr>
          <a:xfrm>
            <a:off x="5791672" y="2777588"/>
            <a:ext cx="3020619" cy="151040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lgn="ctr">
              <a:buNone/>
            </a:pPr>
            <a:r>
              <a:rPr lang="en-US" sz="2000" dirty="0"/>
              <a:t>Evaluation of RSs:</a:t>
            </a:r>
          </a:p>
          <a:p>
            <a:pPr marL="114300" indent="0" algn="ctr">
              <a:buNone/>
            </a:pPr>
            <a:r>
              <a:rPr lang="en-US" sz="2000" dirty="0"/>
              <a:t>High algorithmic performance ≠ good user-experience</a:t>
            </a:r>
          </a:p>
        </p:txBody>
      </p:sp>
    </p:spTree>
    <p:extLst>
      <p:ext uri="{BB962C8B-B14F-4D97-AF65-F5344CB8AC3E}">
        <p14:creationId xmlns:p14="http://schemas.microsoft.com/office/powerpoint/2010/main" val="170106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481"/>
        <p:cNvGrpSpPr/>
        <p:nvPr/>
      </p:nvGrpSpPr>
      <p:grpSpPr>
        <a:xfrm>
          <a:off x="0" y="0"/>
          <a:ext cx="0" cy="0"/>
          <a:chOff x="0" y="0"/>
          <a:chExt cx="0" cy="0"/>
        </a:xfrm>
      </p:grpSpPr>
      <p:sp>
        <p:nvSpPr>
          <p:cNvPr id="482" name="Google Shape;482;p3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483" name="Google Shape;483;p36"/>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Saira Semi Condensed</a:t>
            </a:r>
            <a:endParaRPr sz="1800"/>
          </a:p>
          <a:p>
            <a:pPr marL="457200" lvl="0" indent="-342900" algn="l" rtl="0">
              <a:lnSpc>
                <a:spcPct val="115000"/>
              </a:lnSpc>
              <a:spcBef>
                <a:spcPts val="0"/>
              </a:spcBef>
              <a:spcAft>
                <a:spcPts val="0"/>
              </a:spcAft>
              <a:buSzPts val="1800"/>
              <a:buChar char="⬥"/>
            </a:pPr>
            <a:r>
              <a:rPr lang="en" sz="1800"/>
              <a:t>Body copy: Inria Sans</a:t>
            </a:r>
            <a:endParaRPr sz="1800"/>
          </a:p>
          <a:p>
            <a:pPr marL="0" lvl="0" indent="0" algn="l" rtl="0">
              <a:lnSpc>
                <a:spcPct val="115000"/>
              </a:lnSpc>
              <a:spcBef>
                <a:spcPts val="600"/>
              </a:spcBef>
              <a:spcAft>
                <a:spcPts val="600"/>
              </a:spcAft>
              <a:buNone/>
            </a:pPr>
            <a:r>
              <a:rPr lang="en" sz="1800"/>
              <a:t>Download for free at:</a:t>
            </a:r>
            <a:br>
              <a:rPr lang="en" sz="1800"/>
            </a:br>
            <a:r>
              <a:rPr lang="en" sz="1800" u="sng">
                <a:solidFill>
                  <a:schemeClr val="hlink"/>
                </a:solidFill>
                <a:hlinkClick r:id="rId3"/>
              </a:rPr>
              <a:t>https://www.fontsquirrel.com/fonts/saira</a:t>
            </a:r>
            <a:br>
              <a:rPr lang="en" sz="1800"/>
            </a:br>
            <a:r>
              <a:rPr lang="en" sz="1800" u="sng">
                <a:solidFill>
                  <a:schemeClr val="hlink"/>
                </a:solidFill>
                <a:hlinkClick r:id="rId4"/>
              </a:rPr>
              <a:t>https://www.fontsquirrel.com/fonts/inria-sans</a:t>
            </a:r>
            <a:br>
              <a:rPr lang="en" sz="1800"/>
            </a:br>
            <a:endParaRPr sz="1800" b="1">
              <a:solidFill>
                <a:srgbClr val="3D85C6"/>
              </a:solidFill>
            </a:endParaRPr>
          </a:p>
        </p:txBody>
      </p:sp>
      <p:sp>
        <p:nvSpPr>
          <p:cNvPr id="484" name="Google Shape;484;p36"/>
          <p:cNvSpPr txBox="1"/>
          <p:nvPr/>
        </p:nvSpPr>
        <p:spPr>
          <a:xfrm>
            <a:off x="1207850" y="3799775"/>
            <a:ext cx="67284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Inria Sans Light"/>
                <a:ea typeface="Inria Sans Light"/>
                <a:cs typeface="Inria Sans Light"/>
                <a:sym typeface="Inria Sans Light"/>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Inria Sans Light"/>
              <a:ea typeface="Inria Sans Light"/>
              <a:cs typeface="Inria Sans Light"/>
              <a:sym typeface="Inria Sans Light"/>
            </a:endParaRPr>
          </a:p>
          <a:p>
            <a:pPr marL="0" lvl="0" indent="0" algn="l" rtl="0">
              <a:spcBef>
                <a:spcPts val="0"/>
              </a:spcBef>
              <a:spcAft>
                <a:spcPts val="0"/>
              </a:spcAft>
              <a:buClr>
                <a:schemeClr val="dk1"/>
              </a:buClr>
              <a:buSzPts val="1100"/>
              <a:buFont typeface="Arial"/>
              <a:buNone/>
            </a:pPr>
            <a:endParaRPr sz="1200">
              <a:solidFill>
                <a:schemeClr val="accent4"/>
              </a:solidFill>
              <a:latin typeface="Inria Sans Light"/>
              <a:ea typeface="Inria Sans Light"/>
              <a:cs typeface="Inria Sans Light"/>
              <a:sym typeface="Inria Sans Light"/>
            </a:endParaRPr>
          </a:p>
          <a:p>
            <a:pPr marL="0" lvl="0" indent="0" algn="l" rtl="0">
              <a:spcBef>
                <a:spcPts val="0"/>
              </a:spcBef>
              <a:spcAft>
                <a:spcPts val="0"/>
              </a:spcAft>
              <a:buNone/>
            </a:pPr>
            <a:endParaRPr sz="1200">
              <a:solidFill>
                <a:schemeClr val="accent4"/>
              </a:solidFill>
              <a:latin typeface="Inria Sans Light"/>
              <a:ea typeface="Inria Sans Light"/>
              <a:cs typeface="Inria Sans Light"/>
              <a:sym typeface="Inria Sans Light"/>
            </a:endParaRPr>
          </a:p>
        </p:txBody>
      </p:sp>
      <p:sp>
        <p:nvSpPr>
          <p:cNvPr id="485" name="Google Shape;485;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489"/>
        <p:cNvGrpSpPr/>
        <p:nvPr/>
      </p:nvGrpSpPr>
      <p:grpSpPr>
        <a:xfrm>
          <a:off x="0" y="0"/>
          <a:ext cx="0" cy="0"/>
          <a:chOff x="0" y="0"/>
          <a:chExt cx="0" cy="0"/>
        </a:xfrm>
      </p:grpSpPr>
      <p:sp>
        <p:nvSpPr>
          <p:cNvPr id="490" name="Google Shape;490;p37"/>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491" name="Google Shape;491;p37"/>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For Business Plans, Marketing Plans, Project Proposals, Lessons, etc</a:t>
            </a:r>
            <a:endParaRPr/>
          </a:p>
        </p:txBody>
      </p:sp>
      <p:sp>
        <p:nvSpPr>
          <p:cNvPr id="492" name="Google Shape;492;p37"/>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2</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496"/>
        <p:cNvGrpSpPr/>
        <p:nvPr/>
      </p:nvGrpSpPr>
      <p:grpSpPr>
        <a:xfrm>
          <a:off x="0" y="0"/>
          <a:ext cx="0" cy="0"/>
          <a:chOff x="0" y="0"/>
          <a:chExt cx="0" cy="0"/>
        </a:xfrm>
      </p:grpSpPr>
      <p:sp>
        <p:nvSpPr>
          <p:cNvPr id="497" name="Google Shape;497;p3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498" name="Google Shape;498;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92</a:t>
            </a:fld>
            <a:endParaRPr/>
          </a:p>
        </p:txBody>
      </p:sp>
      <p:sp>
        <p:nvSpPr>
          <p:cNvPr id="499" name="Google Shape;499;p38"/>
          <p:cNvSpPr/>
          <p:nvPr/>
        </p:nvSpPr>
        <p:spPr>
          <a:xfrm>
            <a:off x="7053412" y="2755950"/>
            <a:ext cx="7503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DEC</a:t>
            </a:r>
            <a:endParaRPr sz="1000">
              <a:solidFill>
                <a:schemeClr val="dk1"/>
              </a:solidFill>
              <a:latin typeface="Inria Sans"/>
              <a:ea typeface="Inria Sans"/>
              <a:cs typeface="Inria Sans"/>
              <a:sym typeface="Inria Sans"/>
            </a:endParaRPr>
          </a:p>
        </p:txBody>
      </p:sp>
      <p:sp>
        <p:nvSpPr>
          <p:cNvPr id="500" name="Google Shape;500;p38"/>
          <p:cNvSpPr/>
          <p:nvPr/>
        </p:nvSpPr>
        <p:spPr>
          <a:xfrm>
            <a:off x="6451509" y="2755950"/>
            <a:ext cx="7503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NOV</a:t>
            </a:r>
            <a:endParaRPr sz="1000">
              <a:solidFill>
                <a:schemeClr val="dk1"/>
              </a:solidFill>
              <a:latin typeface="Inria Sans"/>
              <a:ea typeface="Inria Sans"/>
              <a:cs typeface="Inria Sans"/>
              <a:sym typeface="Inria Sans"/>
            </a:endParaRPr>
          </a:p>
        </p:txBody>
      </p:sp>
      <p:sp>
        <p:nvSpPr>
          <p:cNvPr id="501" name="Google Shape;501;p38"/>
          <p:cNvSpPr/>
          <p:nvPr/>
        </p:nvSpPr>
        <p:spPr>
          <a:xfrm>
            <a:off x="5849606" y="2755950"/>
            <a:ext cx="7503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OCT</a:t>
            </a:r>
            <a:endParaRPr sz="1000">
              <a:solidFill>
                <a:schemeClr val="dk1"/>
              </a:solidFill>
              <a:latin typeface="Inria Sans"/>
              <a:ea typeface="Inria Sans"/>
              <a:cs typeface="Inria Sans"/>
              <a:sym typeface="Inria Sans"/>
            </a:endParaRPr>
          </a:p>
        </p:txBody>
      </p:sp>
      <p:sp>
        <p:nvSpPr>
          <p:cNvPr id="502" name="Google Shape;502;p38"/>
          <p:cNvSpPr/>
          <p:nvPr/>
        </p:nvSpPr>
        <p:spPr>
          <a:xfrm>
            <a:off x="5247703" y="2755950"/>
            <a:ext cx="7503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SEP</a:t>
            </a:r>
            <a:endParaRPr sz="1000">
              <a:solidFill>
                <a:schemeClr val="dk1"/>
              </a:solidFill>
              <a:latin typeface="Inria Sans"/>
              <a:ea typeface="Inria Sans"/>
              <a:cs typeface="Inria Sans"/>
              <a:sym typeface="Inria Sans"/>
            </a:endParaRPr>
          </a:p>
        </p:txBody>
      </p:sp>
      <p:sp>
        <p:nvSpPr>
          <p:cNvPr id="503" name="Google Shape;503;p38"/>
          <p:cNvSpPr/>
          <p:nvPr/>
        </p:nvSpPr>
        <p:spPr>
          <a:xfrm>
            <a:off x="4645800" y="2755950"/>
            <a:ext cx="7503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AUG</a:t>
            </a:r>
            <a:endParaRPr sz="1000">
              <a:solidFill>
                <a:schemeClr val="dk1"/>
              </a:solidFill>
              <a:latin typeface="Inria Sans"/>
              <a:ea typeface="Inria Sans"/>
              <a:cs typeface="Inria Sans"/>
              <a:sym typeface="Inria Sans"/>
            </a:endParaRPr>
          </a:p>
        </p:txBody>
      </p:sp>
      <p:sp>
        <p:nvSpPr>
          <p:cNvPr id="504" name="Google Shape;504;p38"/>
          <p:cNvSpPr/>
          <p:nvPr/>
        </p:nvSpPr>
        <p:spPr>
          <a:xfrm>
            <a:off x="4043897" y="2755950"/>
            <a:ext cx="7503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JUL</a:t>
            </a:r>
            <a:endParaRPr sz="1000">
              <a:solidFill>
                <a:schemeClr val="dk1"/>
              </a:solidFill>
              <a:latin typeface="Inria Sans"/>
              <a:ea typeface="Inria Sans"/>
              <a:cs typeface="Inria Sans"/>
              <a:sym typeface="Inria Sans"/>
            </a:endParaRPr>
          </a:p>
        </p:txBody>
      </p:sp>
      <p:sp>
        <p:nvSpPr>
          <p:cNvPr id="505" name="Google Shape;505;p38"/>
          <p:cNvSpPr/>
          <p:nvPr/>
        </p:nvSpPr>
        <p:spPr>
          <a:xfrm>
            <a:off x="3441994" y="2755950"/>
            <a:ext cx="7503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JUN</a:t>
            </a:r>
            <a:endParaRPr sz="1000">
              <a:solidFill>
                <a:schemeClr val="dk1"/>
              </a:solidFill>
              <a:latin typeface="Inria Sans"/>
              <a:ea typeface="Inria Sans"/>
              <a:cs typeface="Inria Sans"/>
              <a:sym typeface="Inria Sans"/>
            </a:endParaRPr>
          </a:p>
        </p:txBody>
      </p:sp>
      <p:sp>
        <p:nvSpPr>
          <p:cNvPr id="506" name="Google Shape;506;p38"/>
          <p:cNvSpPr/>
          <p:nvPr/>
        </p:nvSpPr>
        <p:spPr>
          <a:xfrm>
            <a:off x="2840091" y="2755950"/>
            <a:ext cx="7503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MAY</a:t>
            </a:r>
            <a:endParaRPr sz="1000">
              <a:solidFill>
                <a:schemeClr val="dk1"/>
              </a:solidFill>
              <a:latin typeface="Inria Sans"/>
              <a:ea typeface="Inria Sans"/>
              <a:cs typeface="Inria Sans"/>
              <a:sym typeface="Inria Sans"/>
            </a:endParaRPr>
          </a:p>
        </p:txBody>
      </p:sp>
      <p:sp>
        <p:nvSpPr>
          <p:cNvPr id="507" name="Google Shape;507;p38"/>
          <p:cNvSpPr/>
          <p:nvPr/>
        </p:nvSpPr>
        <p:spPr>
          <a:xfrm>
            <a:off x="2238188" y="2755950"/>
            <a:ext cx="7503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APR</a:t>
            </a:r>
            <a:endParaRPr sz="1000">
              <a:solidFill>
                <a:schemeClr val="dk1"/>
              </a:solidFill>
              <a:latin typeface="Inria Sans"/>
              <a:ea typeface="Inria Sans"/>
              <a:cs typeface="Inria Sans"/>
              <a:sym typeface="Inria Sans"/>
            </a:endParaRPr>
          </a:p>
        </p:txBody>
      </p:sp>
      <p:sp>
        <p:nvSpPr>
          <p:cNvPr id="508" name="Google Shape;508;p38"/>
          <p:cNvSpPr/>
          <p:nvPr/>
        </p:nvSpPr>
        <p:spPr>
          <a:xfrm>
            <a:off x="1636285" y="2755950"/>
            <a:ext cx="7503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MAR</a:t>
            </a:r>
            <a:endParaRPr sz="1000">
              <a:solidFill>
                <a:schemeClr val="dk1"/>
              </a:solidFill>
              <a:latin typeface="Inria Sans"/>
              <a:ea typeface="Inria Sans"/>
              <a:cs typeface="Inria Sans"/>
              <a:sym typeface="Inria Sans"/>
            </a:endParaRPr>
          </a:p>
        </p:txBody>
      </p:sp>
      <p:sp>
        <p:nvSpPr>
          <p:cNvPr id="509" name="Google Shape;509;p38"/>
          <p:cNvSpPr/>
          <p:nvPr/>
        </p:nvSpPr>
        <p:spPr>
          <a:xfrm>
            <a:off x="1034382" y="2755950"/>
            <a:ext cx="7503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FEB</a:t>
            </a:r>
            <a:endParaRPr sz="1000">
              <a:solidFill>
                <a:schemeClr val="dk1"/>
              </a:solidFill>
              <a:latin typeface="Inria Sans"/>
              <a:ea typeface="Inria Sans"/>
              <a:cs typeface="Inria Sans"/>
              <a:sym typeface="Inria Sans"/>
            </a:endParaRPr>
          </a:p>
        </p:txBody>
      </p:sp>
      <p:sp>
        <p:nvSpPr>
          <p:cNvPr id="510" name="Google Shape;510;p38"/>
          <p:cNvSpPr/>
          <p:nvPr/>
        </p:nvSpPr>
        <p:spPr>
          <a:xfrm>
            <a:off x="432479" y="2755950"/>
            <a:ext cx="7503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JAN</a:t>
            </a:r>
            <a:endParaRPr sz="1000">
              <a:solidFill>
                <a:schemeClr val="dk1"/>
              </a:solidFill>
              <a:latin typeface="Inria Sans"/>
              <a:ea typeface="Inria Sans"/>
              <a:cs typeface="Inria Sans"/>
              <a:sym typeface="Inria Sans"/>
            </a:endParaRPr>
          </a:p>
        </p:txBody>
      </p:sp>
      <p:sp>
        <p:nvSpPr>
          <p:cNvPr id="511" name="Google Shape;511;p38"/>
          <p:cNvSpPr/>
          <p:nvPr/>
        </p:nvSpPr>
        <p:spPr>
          <a:xfrm>
            <a:off x="0" y="2755950"/>
            <a:ext cx="5811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12" name="Google Shape;512;p38"/>
          <p:cNvCxnSpPr/>
          <p:nvPr/>
        </p:nvCxnSpPr>
        <p:spPr>
          <a:xfrm rot="10800000">
            <a:off x="70114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3" name="Google Shape;513;p38"/>
          <p:cNvSpPr txBox="1"/>
          <p:nvPr/>
        </p:nvSpPr>
        <p:spPr>
          <a:xfrm>
            <a:off x="663742"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Blue is the colour of the clear sky and the deep sea</a:t>
            </a:r>
            <a:endParaRPr sz="900">
              <a:solidFill>
                <a:schemeClr val="dk1"/>
              </a:solidFill>
              <a:latin typeface="Inria Sans"/>
              <a:ea typeface="Inria Sans"/>
              <a:cs typeface="Inria Sans"/>
              <a:sym typeface="Inria Sans"/>
            </a:endParaRPr>
          </a:p>
        </p:txBody>
      </p:sp>
      <p:cxnSp>
        <p:nvCxnSpPr>
          <p:cNvPr id="514" name="Google Shape;514;p38"/>
          <p:cNvCxnSpPr/>
          <p:nvPr/>
        </p:nvCxnSpPr>
        <p:spPr>
          <a:xfrm rot="10800000">
            <a:off x="1905927"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5" name="Google Shape;515;p38"/>
          <p:cNvSpPr txBox="1"/>
          <p:nvPr/>
        </p:nvSpPr>
        <p:spPr>
          <a:xfrm>
            <a:off x="1869894"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Red is the colour of danger and courage</a:t>
            </a:r>
            <a:endParaRPr sz="900">
              <a:solidFill>
                <a:schemeClr val="dk1"/>
              </a:solidFill>
              <a:latin typeface="Inria Sans"/>
              <a:ea typeface="Inria Sans"/>
              <a:cs typeface="Inria Sans"/>
              <a:sym typeface="Inria Sans"/>
            </a:endParaRPr>
          </a:p>
        </p:txBody>
      </p:sp>
      <p:cxnSp>
        <p:nvCxnSpPr>
          <p:cNvPr id="516" name="Google Shape;516;p38"/>
          <p:cNvCxnSpPr/>
          <p:nvPr/>
        </p:nvCxnSpPr>
        <p:spPr>
          <a:xfrm rot="10800000">
            <a:off x="3110706"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7" name="Google Shape;517;p38"/>
          <p:cNvSpPr txBox="1"/>
          <p:nvPr/>
        </p:nvSpPr>
        <p:spPr>
          <a:xfrm>
            <a:off x="3076047"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Black is the color of ebony and of outer space</a:t>
            </a:r>
            <a:endParaRPr sz="900">
              <a:solidFill>
                <a:schemeClr val="dk1"/>
              </a:solidFill>
              <a:latin typeface="Inria Sans"/>
              <a:ea typeface="Inria Sans"/>
              <a:cs typeface="Inria Sans"/>
              <a:sym typeface="Inria Sans"/>
            </a:endParaRPr>
          </a:p>
        </p:txBody>
      </p:sp>
      <p:cxnSp>
        <p:nvCxnSpPr>
          <p:cNvPr id="518" name="Google Shape;518;p38"/>
          <p:cNvCxnSpPr/>
          <p:nvPr/>
        </p:nvCxnSpPr>
        <p:spPr>
          <a:xfrm rot="10800000">
            <a:off x="4315484"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9" name="Google Shape;519;p38"/>
          <p:cNvSpPr txBox="1"/>
          <p:nvPr/>
        </p:nvSpPr>
        <p:spPr>
          <a:xfrm>
            <a:off x="4282200"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Yellow is the color of gold, butter and ripe lemons</a:t>
            </a:r>
            <a:endParaRPr sz="900">
              <a:solidFill>
                <a:schemeClr val="dk1"/>
              </a:solidFill>
              <a:latin typeface="Inria Sans"/>
              <a:ea typeface="Inria Sans"/>
              <a:cs typeface="Inria Sans"/>
              <a:sym typeface="Inria Sans"/>
            </a:endParaRPr>
          </a:p>
        </p:txBody>
      </p:sp>
      <p:cxnSp>
        <p:nvCxnSpPr>
          <p:cNvPr id="520" name="Google Shape;520;p38"/>
          <p:cNvCxnSpPr/>
          <p:nvPr/>
        </p:nvCxnSpPr>
        <p:spPr>
          <a:xfrm rot="10800000">
            <a:off x="55202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21" name="Google Shape;521;p38"/>
          <p:cNvSpPr txBox="1"/>
          <p:nvPr/>
        </p:nvSpPr>
        <p:spPr>
          <a:xfrm>
            <a:off x="5488353"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White is the color of milk and fresh snow</a:t>
            </a:r>
            <a:endParaRPr sz="900">
              <a:solidFill>
                <a:schemeClr val="dk1"/>
              </a:solidFill>
              <a:latin typeface="Inria Sans"/>
              <a:ea typeface="Inria Sans"/>
              <a:cs typeface="Inria Sans"/>
              <a:sym typeface="Inria Sans"/>
            </a:endParaRPr>
          </a:p>
        </p:txBody>
      </p:sp>
      <p:cxnSp>
        <p:nvCxnSpPr>
          <p:cNvPr id="522" name="Google Shape;522;p38"/>
          <p:cNvCxnSpPr/>
          <p:nvPr/>
        </p:nvCxnSpPr>
        <p:spPr>
          <a:xfrm rot="10800000">
            <a:off x="6725042"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23" name="Google Shape;523;p38"/>
          <p:cNvSpPr txBox="1"/>
          <p:nvPr/>
        </p:nvSpPr>
        <p:spPr>
          <a:xfrm>
            <a:off x="6694505" y="1727200"/>
            <a:ext cx="1139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Blue is the colour of the clear sky and the deep sea</a:t>
            </a:r>
            <a:endParaRPr sz="900">
              <a:solidFill>
                <a:schemeClr val="dk1"/>
              </a:solidFill>
              <a:latin typeface="Inria Sans"/>
              <a:ea typeface="Inria Sans"/>
              <a:cs typeface="Inria Sans"/>
              <a:sym typeface="Inria Sans"/>
            </a:endParaRPr>
          </a:p>
        </p:txBody>
      </p:sp>
      <p:cxnSp>
        <p:nvCxnSpPr>
          <p:cNvPr id="524" name="Google Shape;524;p38"/>
          <p:cNvCxnSpPr/>
          <p:nvPr/>
        </p:nvCxnSpPr>
        <p:spPr>
          <a:xfrm rot="10800000">
            <a:off x="1312790"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25" name="Google Shape;525;p38"/>
          <p:cNvSpPr txBox="1"/>
          <p:nvPr/>
        </p:nvSpPr>
        <p:spPr>
          <a:xfrm>
            <a:off x="1248833" y="3648150"/>
            <a:ext cx="1139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Yellow is the color of gold, butter and ripe lemons</a:t>
            </a:r>
            <a:endParaRPr sz="900">
              <a:solidFill>
                <a:schemeClr val="dk1"/>
              </a:solidFill>
              <a:latin typeface="Inria Sans"/>
              <a:ea typeface="Inria Sans"/>
              <a:cs typeface="Inria Sans"/>
              <a:sym typeface="Inria Sans"/>
            </a:endParaRPr>
          </a:p>
        </p:txBody>
      </p:sp>
      <p:cxnSp>
        <p:nvCxnSpPr>
          <p:cNvPr id="526" name="Google Shape;526;p38"/>
          <p:cNvCxnSpPr/>
          <p:nvPr/>
        </p:nvCxnSpPr>
        <p:spPr>
          <a:xfrm rot="10800000">
            <a:off x="2517569"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27" name="Google Shape;527;p38"/>
          <p:cNvSpPr txBox="1"/>
          <p:nvPr/>
        </p:nvSpPr>
        <p:spPr>
          <a:xfrm>
            <a:off x="2461965" y="3648150"/>
            <a:ext cx="1139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White is the color of milk and fresh snow</a:t>
            </a:r>
            <a:endParaRPr sz="900">
              <a:solidFill>
                <a:schemeClr val="dk1"/>
              </a:solidFill>
              <a:latin typeface="Inria Sans"/>
              <a:ea typeface="Inria Sans"/>
              <a:cs typeface="Inria Sans"/>
              <a:sym typeface="Inria Sans"/>
            </a:endParaRPr>
          </a:p>
        </p:txBody>
      </p:sp>
      <p:cxnSp>
        <p:nvCxnSpPr>
          <p:cNvPr id="528" name="Google Shape;528;p38"/>
          <p:cNvCxnSpPr/>
          <p:nvPr/>
        </p:nvCxnSpPr>
        <p:spPr>
          <a:xfrm rot="10800000">
            <a:off x="372234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29" name="Google Shape;529;p38"/>
          <p:cNvSpPr txBox="1"/>
          <p:nvPr/>
        </p:nvSpPr>
        <p:spPr>
          <a:xfrm>
            <a:off x="3675097" y="3648150"/>
            <a:ext cx="1139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Blue is the colour of the clear sky and the deep sea</a:t>
            </a:r>
            <a:endParaRPr sz="900">
              <a:solidFill>
                <a:schemeClr val="dk1"/>
              </a:solidFill>
              <a:latin typeface="Inria Sans"/>
              <a:ea typeface="Inria Sans"/>
              <a:cs typeface="Inria Sans"/>
              <a:sym typeface="Inria Sans"/>
            </a:endParaRPr>
          </a:p>
        </p:txBody>
      </p:sp>
      <p:cxnSp>
        <p:nvCxnSpPr>
          <p:cNvPr id="530" name="Google Shape;530;p38"/>
          <p:cNvCxnSpPr/>
          <p:nvPr/>
        </p:nvCxnSpPr>
        <p:spPr>
          <a:xfrm rot="10800000">
            <a:off x="4927126"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31" name="Google Shape;531;p38"/>
          <p:cNvSpPr txBox="1"/>
          <p:nvPr/>
        </p:nvSpPr>
        <p:spPr>
          <a:xfrm>
            <a:off x="4888229" y="3648150"/>
            <a:ext cx="1139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Red is the colour of danger and courage</a:t>
            </a:r>
            <a:endParaRPr sz="900">
              <a:solidFill>
                <a:schemeClr val="dk1"/>
              </a:solidFill>
              <a:latin typeface="Inria Sans"/>
              <a:ea typeface="Inria Sans"/>
              <a:cs typeface="Inria Sans"/>
              <a:sym typeface="Inria Sans"/>
            </a:endParaRPr>
          </a:p>
        </p:txBody>
      </p:sp>
      <p:cxnSp>
        <p:nvCxnSpPr>
          <p:cNvPr id="532" name="Google Shape;532;p38"/>
          <p:cNvCxnSpPr/>
          <p:nvPr/>
        </p:nvCxnSpPr>
        <p:spPr>
          <a:xfrm rot="10800000">
            <a:off x="6131905"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33" name="Google Shape;533;p38"/>
          <p:cNvSpPr txBox="1"/>
          <p:nvPr/>
        </p:nvSpPr>
        <p:spPr>
          <a:xfrm>
            <a:off x="6101362" y="3648150"/>
            <a:ext cx="1139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Black is the color of ebony and of outer space</a:t>
            </a:r>
            <a:endParaRPr sz="900">
              <a:solidFill>
                <a:schemeClr val="dk1"/>
              </a:solidFill>
              <a:latin typeface="Inria Sans"/>
              <a:ea typeface="Inria Sans"/>
              <a:cs typeface="Inria Sans"/>
              <a:sym typeface="Inria Sans"/>
            </a:endParaRPr>
          </a:p>
        </p:txBody>
      </p:sp>
      <p:cxnSp>
        <p:nvCxnSpPr>
          <p:cNvPr id="534" name="Google Shape;534;p38"/>
          <p:cNvCxnSpPr/>
          <p:nvPr/>
        </p:nvCxnSpPr>
        <p:spPr>
          <a:xfrm rot="10800000">
            <a:off x="7336683"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35" name="Google Shape;535;p38"/>
          <p:cNvSpPr txBox="1"/>
          <p:nvPr/>
        </p:nvSpPr>
        <p:spPr>
          <a:xfrm>
            <a:off x="7302226" y="3648150"/>
            <a:ext cx="943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Inria Sans"/>
                <a:ea typeface="Inria Sans"/>
                <a:cs typeface="Inria Sans"/>
                <a:sym typeface="Inria Sans"/>
              </a:rPr>
              <a:t>Yellow is the color of gold, butter and ripe lemons</a:t>
            </a:r>
            <a:endParaRPr sz="900">
              <a:solidFill>
                <a:schemeClr val="dk1"/>
              </a:solidFill>
              <a:latin typeface="Inria Sans"/>
              <a:ea typeface="Inria Sans"/>
              <a:cs typeface="Inria Sans"/>
              <a:sym typeface="Inria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539"/>
        <p:cNvGrpSpPr/>
        <p:nvPr/>
      </p:nvGrpSpPr>
      <p:grpSpPr>
        <a:xfrm>
          <a:off x="0" y="0"/>
          <a:ext cx="0" cy="0"/>
          <a:chOff x="0" y="0"/>
          <a:chExt cx="0" cy="0"/>
        </a:xfrm>
      </p:grpSpPr>
      <p:sp>
        <p:nvSpPr>
          <p:cNvPr id="540" name="Google Shape;540;p3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41" name="Google Shape;541;p3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93</a:t>
            </a:fld>
            <a:endParaRPr/>
          </a:p>
        </p:txBody>
      </p:sp>
      <p:sp>
        <p:nvSpPr>
          <p:cNvPr id="542" name="Google Shape;542;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44" name="Google Shape;544;p39"/>
          <p:cNvGrpSpPr/>
          <p:nvPr/>
        </p:nvGrpSpPr>
        <p:grpSpPr>
          <a:xfrm>
            <a:off x="1786339" y="1703401"/>
            <a:ext cx="473400" cy="473400"/>
            <a:chOff x="1786339" y="1703401"/>
            <a:chExt cx="473400" cy="473400"/>
          </a:xfrm>
        </p:grpSpPr>
        <p:sp>
          <p:nvSpPr>
            <p:cNvPr id="545" name="Google Shape;545;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46" name="Google Shape;546;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1</a:t>
              </a:r>
              <a:endParaRPr sz="600">
                <a:solidFill>
                  <a:schemeClr val="dk1"/>
                </a:solidFill>
                <a:latin typeface="Inria Sans"/>
                <a:ea typeface="Inria Sans"/>
                <a:cs typeface="Inria Sans"/>
                <a:sym typeface="Inria Sans"/>
              </a:endParaRPr>
            </a:p>
          </p:txBody>
        </p:sp>
      </p:grpSp>
      <p:grpSp>
        <p:nvGrpSpPr>
          <p:cNvPr id="547" name="Google Shape;547;p39"/>
          <p:cNvGrpSpPr/>
          <p:nvPr/>
        </p:nvGrpSpPr>
        <p:grpSpPr>
          <a:xfrm>
            <a:off x="3814414" y="1703401"/>
            <a:ext cx="473400" cy="473400"/>
            <a:chOff x="3814414" y="1703401"/>
            <a:chExt cx="473400" cy="473400"/>
          </a:xfrm>
        </p:grpSpPr>
        <p:sp>
          <p:nvSpPr>
            <p:cNvPr id="548" name="Google Shape;548;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49" name="Google Shape;549;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3</a:t>
              </a:r>
              <a:endParaRPr sz="600">
                <a:solidFill>
                  <a:schemeClr val="dk1"/>
                </a:solidFill>
                <a:latin typeface="Inria Sans"/>
                <a:ea typeface="Inria Sans"/>
                <a:cs typeface="Inria Sans"/>
                <a:sym typeface="Inria Sans"/>
              </a:endParaRPr>
            </a:p>
          </p:txBody>
        </p:sp>
      </p:grpSp>
      <p:grpSp>
        <p:nvGrpSpPr>
          <p:cNvPr id="550" name="Google Shape;550;p39"/>
          <p:cNvGrpSpPr/>
          <p:nvPr/>
        </p:nvGrpSpPr>
        <p:grpSpPr>
          <a:xfrm>
            <a:off x="5842489" y="1703401"/>
            <a:ext cx="473400" cy="473400"/>
            <a:chOff x="5842489" y="1703401"/>
            <a:chExt cx="473400" cy="473400"/>
          </a:xfrm>
        </p:grpSpPr>
        <p:sp>
          <p:nvSpPr>
            <p:cNvPr id="551" name="Google Shape;551;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2" name="Google Shape;552;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5</a:t>
              </a:r>
              <a:endParaRPr sz="600">
                <a:solidFill>
                  <a:schemeClr val="dk1"/>
                </a:solidFill>
                <a:latin typeface="Inria Sans"/>
                <a:ea typeface="Inria Sans"/>
                <a:cs typeface="Inria Sans"/>
                <a:sym typeface="Inria Sans"/>
              </a:endParaRPr>
            </a:p>
          </p:txBody>
        </p:sp>
      </p:grpSp>
      <p:grpSp>
        <p:nvGrpSpPr>
          <p:cNvPr id="553" name="Google Shape;553;p39"/>
          <p:cNvGrpSpPr/>
          <p:nvPr/>
        </p:nvGrpSpPr>
        <p:grpSpPr>
          <a:xfrm>
            <a:off x="6880814" y="3576300"/>
            <a:ext cx="473400" cy="473400"/>
            <a:chOff x="6880814" y="3576300"/>
            <a:chExt cx="473400" cy="473400"/>
          </a:xfrm>
        </p:grpSpPr>
        <p:sp>
          <p:nvSpPr>
            <p:cNvPr id="554" name="Google Shape;554;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5" name="Google Shape;555;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6</a:t>
              </a:r>
              <a:endParaRPr sz="600">
                <a:solidFill>
                  <a:schemeClr val="dk1"/>
                </a:solidFill>
                <a:latin typeface="Inria Sans"/>
                <a:ea typeface="Inria Sans"/>
                <a:cs typeface="Inria Sans"/>
                <a:sym typeface="Inria Sans"/>
              </a:endParaRPr>
            </a:p>
          </p:txBody>
        </p:sp>
      </p:grpSp>
      <p:grpSp>
        <p:nvGrpSpPr>
          <p:cNvPr id="556" name="Google Shape;556;p39"/>
          <p:cNvGrpSpPr/>
          <p:nvPr/>
        </p:nvGrpSpPr>
        <p:grpSpPr>
          <a:xfrm>
            <a:off x="4852739" y="3576300"/>
            <a:ext cx="473400" cy="473400"/>
            <a:chOff x="4852739" y="3576300"/>
            <a:chExt cx="473400" cy="473400"/>
          </a:xfrm>
        </p:grpSpPr>
        <p:sp>
          <p:nvSpPr>
            <p:cNvPr id="557" name="Google Shape;557;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8" name="Google Shape;558;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4</a:t>
              </a:r>
              <a:endParaRPr sz="600">
                <a:solidFill>
                  <a:schemeClr val="dk1"/>
                </a:solidFill>
                <a:latin typeface="Inria Sans"/>
                <a:ea typeface="Inria Sans"/>
                <a:cs typeface="Inria Sans"/>
                <a:sym typeface="Inria Sans"/>
              </a:endParaRPr>
            </a:p>
          </p:txBody>
        </p:sp>
      </p:grpSp>
      <p:grpSp>
        <p:nvGrpSpPr>
          <p:cNvPr id="559" name="Google Shape;559;p39"/>
          <p:cNvGrpSpPr/>
          <p:nvPr/>
        </p:nvGrpSpPr>
        <p:grpSpPr>
          <a:xfrm>
            <a:off x="2824664" y="3576300"/>
            <a:ext cx="473400" cy="473400"/>
            <a:chOff x="2824664" y="3576300"/>
            <a:chExt cx="473400" cy="473400"/>
          </a:xfrm>
        </p:grpSpPr>
        <p:sp>
          <p:nvSpPr>
            <p:cNvPr id="560" name="Google Shape;560;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61" name="Google Shape;561;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2</a:t>
              </a:r>
              <a:endParaRPr sz="600">
                <a:solidFill>
                  <a:schemeClr val="dk1"/>
                </a:solidFill>
                <a:latin typeface="Inria Sans"/>
                <a:ea typeface="Inria Sans"/>
                <a:cs typeface="Inria Sans"/>
                <a:sym typeface="Inria Sans"/>
              </a:endParaRPr>
            </a:p>
          </p:txBody>
        </p:sp>
      </p:grpSp>
      <p:sp>
        <p:nvSpPr>
          <p:cNvPr id="562" name="Google Shape;562;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Blue is the colour of the clear sky and the deep sea</a:t>
            </a:r>
            <a:endParaRPr sz="900">
              <a:solidFill>
                <a:schemeClr val="dk1"/>
              </a:solidFill>
              <a:latin typeface="Inria Sans"/>
              <a:ea typeface="Inria Sans"/>
              <a:cs typeface="Inria Sans"/>
              <a:sym typeface="Inria Sans"/>
            </a:endParaRPr>
          </a:p>
        </p:txBody>
      </p:sp>
      <p:sp>
        <p:nvSpPr>
          <p:cNvPr id="563" name="Google Shape;563;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Red is the colour of danger and courage</a:t>
            </a:r>
            <a:endParaRPr sz="900">
              <a:solidFill>
                <a:schemeClr val="dk1"/>
              </a:solidFill>
              <a:latin typeface="Inria Sans"/>
              <a:ea typeface="Inria Sans"/>
              <a:cs typeface="Inria Sans"/>
              <a:sym typeface="Inria Sans"/>
            </a:endParaRPr>
          </a:p>
        </p:txBody>
      </p:sp>
      <p:sp>
        <p:nvSpPr>
          <p:cNvPr id="564" name="Google Shape;564;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Black is the color of ebony and of outer space</a:t>
            </a:r>
            <a:endParaRPr sz="900">
              <a:solidFill>
                <a:schemeClr val="dk1"/>
              </a:solidFill>
              <a:latin typeface="Inria Sans"/>
              <a:ea typeface="Inria Sans"/>
              <a:cs typeface="Inria Sans"/>
              <a:sym typeface="Inria Sans"/>
            </a:endParaRPr>
          </a:p>
        </p:txBody>
      </p:sp>
      <p:sp>
        <p:nvSpPr>
          <p:cNvPr id="565" name="Google Shape;565;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Yellow is the color of gold, butter and ripe lemons</a:t>
            </a:r>
            <a:endParaRPr sz="900">
              <a:solidFill>
                <a:schemeClr val="dk1"/>
              </a:solidFill>
              <a:latin typeface="Inria Sans"/>
              <a:ea typeface="Inria Sans"/>
              <a:cs typeface="Inria Sans"/>
              <a:sym typeface="Inria Sans"/>
            </a:endParaRPr>
          </a:p>
        </p:txBody>
      </p:sp>
      <p:sp>
        <p:nvSpPr>
          <p:cNvPr id="566" name="Google Shape;566;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White is the color of milk and fresh snow</a:t>
            </a:r>
            <a:endParaRPr sz="900">
              <a:solidFill>
                <a:schemeClr val="dk1"/>
              </a:solidFill>
              <a:latin typeface="Inria Sans"/>
              <a:ea typeface="Inria Sans"/>
              <a:cs typeface="Inria Sans"/>
              <a:sym typeface="Inria Sans"/>
            </a:endParaRPr>
          </a:p>
        </p:txBody>
      </p:sp>
      <p:sp>
        <p:nvSpPr>
          <p:cNvPr id="567" name="Google Shape;567;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Inria Sans"/>
                <a:ea typeface="Inria Sans"/>
                <a:cs typeface="Inria Sans"/>
                <a:sym typeface="Inria Sans"/>
              </a:rPr>
              <a:t>Blue is the colour of the clear sky and the deep sea</a:t>
            </a:r>
            <a:endParaRPr sz="900">
              <a:solidFill>
                <a:schemeClr val="dk1"/>
              </a:solidFill>
              <a:latin typeface="Inria Sans"/>
              <a:ea typeface="Inria Sans"/>
              <a:cs typeface="Inria Sans"/>
              <a:sym typeface="Inria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GANTT CHART</a:t>
            </a:r>
            <a:endParaRPr/>
          </a:p>
        </p:txBody>
      </p:sp>
      <p:sp>
        <p:nvSpPr>
          <p:cNvPr id="573" name="Google Shape;573;p4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94</a:t>
            </a:fld>
            <a:endParaRPr/>
          </a:p>
        </p:txBody>
      </p:sp>
      <p:graphicFrame>
        <p:nvGraphicFramePr>
          <p:cNvPr id="574" name="Google Shape;574;p40"/>
          <p:cNvGraphicFramePr/>
          <p:nvPr/>
        </p:nvGraphicFramePr>
        <p:xfrm>
          <a:off x="1207725" y="1564481"/>
          <a:ext cx="6728525" cy="3197750"/>
        </p:xfrm>
        <a:graphic>
          <a:graphicData uri="http://schemas.openxmlformats.org/drawingml/2006/table">
            <a:tbl>
              <a:tblPr>
                <a:noFill/>
                <a:tableStyleId>{E9A5B51C-8CD4-41C5-B16D-47832BB83C99}</a:tableStyleId>
              </a:tblPr>
              <a:tblGrid>
                <a:gridCol w="1158625">
                  <a:extLst>
                    <a:ext uri="{9D8B030D-6E8A-4147-A177-3AD203B41FA5}">
                      <a16:colId xmlns:a16="http://schemas.microsoft.com/office/drawing/2014/main" val="20000"/>
                    </a:ext>
                  </a:extLst>
                </a:gridCol>
                <a:gridCol w="397850">
                  <a:extLst>
                    <a:ext uri="{9D8B030D-6E8A-4147-A177-3AD203B41FA5}">
                      <a16:colId xmlns:a16="http://schemas.microsoft.com/office/drawing/2014/main" val="20001"/>
                    </a:ext>
                  </a:extLst>
                </a:gridCol>
                <a:gridCol w="397850">
                  <a:extLst>
                    <a:ext uri="{9D8B030D-6E8A-4147-A177-3AD203B41FA5}">
                      <a16:colId xmlns:a16="http://schemas.microsoft.com/office/drawing/2014/main" val="20002"/>
                    </a:ext>
                  </a:extLst>
                </a:gridCol>
                <a:gridCol w="397850">
                  <a:extLst>
                    <a:ext uri="{9D8B030D-6E8A-4147-A177-3AD203B41FA5}">
                      <a16:colId xmlns:a16="http://schemas.microsoft.com/office/drawing/2014/main" val="20003"/>
                    </a:ext>
                  </a:extLst>
                </a:gridCol>
                <a:gridCol w="397850">
                  <a:extLst>
                    <a:ext uri="{9D8B030D-6E8A-4147-A177-3AD203B41FA5}">
                      <a16:colId xmlns:a16="http://schemas.microsoft.com/office/drawing/2014/main" val="20004"/>
                    </a:ext>
                  </a:extLst>
                </a:gridCol>
                <a:gridCol w="397850">
                  <a:extLst>
                    <a:ext uri="{9D8B030D-6E8A-4147-A177-3AD203B41FA5}">
                      <a16:colId xmlns:a16="http://schemas.microsoft.com/office/drawing/2014/main" val="20005"/>
                    </a:ext>
                  </a:extLst>
                </a:gridCol>
                <a:gridCol w="397850">
                  <a:extLst>
                    <a:ext uri="{9D8B030D-6E8A-4147-A177-3AD203B41FA5}">
                      <a16:colId xmlns:a16="http://schemas.microsoft.com/office/drawing/2014/main" val="20006"/>
                    </a:ext>
                  </a:extLst>
                </a:gridCol>
                <a:gridCol w="397850">
                  <a:extLst>
                    <a:ext uri="{9D8B030D-6E8A-4147-A177-3AD203B41FA5}">
                      <a16:colId xmlns:a16="http://schemas.microsoft.com/office/drawing/2014/main" val="20007"/>
                    </a:ext>
                  </a:extLst>
                </a:gridCol>
                <a:gridCol w="397850">
                  <a:extLst>
                    <a:ext uri="{9D8B030D-6E8A-4147-A177-3AD203B41FA5}">
                      <a16:colId xmlns:a16="http://schemas.microsoft.com/office/drawing/2014/main" val="20008"/>
                    </a:ext>
                  </a:extLst>
                </a:gridCol>
                <a:gridCol w="397850">
                  <a:extLst>
                    <a:ext uri="{9D8B030D-6E8A-4147-A177-3AD203B41FA5}">
                      <a16:colId xmlns:a16="http://schemas.microsoft.com/office/drawing/2014/main" val="20009"/>
                    </a:ext>
                  </a:extLst>
                </a:gridCol>
                <a:gridCol w="397850">
                  <a:extLst>
                    <a:ext uri="{9D8B030D-6E8A-4147-A177-3AD203B41FA5}">
                      <a16:colId xmlns:a16="http://schemas.microsoft.com/office/drawing/2014/main" val="20010"/>
                    </a:ext>
                  </a:extLst>
                </a:gridCol>
                <a:gridCol w="397850">
                  <a:extLst>
                    <a:ext uri="{9D8B030D-6E8A-4147-A177-3AD203B41FA5}">
                      <a16:colId xmlns:a16="http://schemas.microsoft.com/office/drawing/2014/main" val="20011"/>
                    </a:ext>
                  </a:extLst>
                </a:gridCol>
                <a:gridCol w="397850">
                  <a:extLst>
                    <a:ext uri="{9D8B030D-6E8A-4147-A177-3AD203B41FA5}">
                      <a16:colId xmlns:a16="http://schemas.microsoft.com/office/drawing/2014/main" val="20012"/>
                    </a:ext>
                  </a:extLst>
                </a:gridCol>
                <a:gridCol w="397850">
                  <a:extLst>
                    <a:ext uri="{9D8B030D-6E8A-4147-A177-3AD203B41FA5}">
                      <a16:colId xmlns:a16="http://schemas.microsoft.com/office/drawing/2014/main" val="20013"/>
                    </a:ext>
                  </a:extLst>
                </a:gridCol>
                <a:gridCol w="39785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1"/>
                          </a:solidFill>
                          <a:latin typeface="Inria Sans"/>
                          <a:ea typeface="Inria Sans"/>
                          <a:cs typeface="Inria Sans"/>
                          <a:sym typeface="Inria Sans"/>
                        </a:rPr>
                        <a:t>Week 1</a:t>
                      </a:r>
                      <a:endParaRPr sz="800" b="1">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gridSpan="7">
                  <a:txBody>
                    <a:bodyPr/>
                    <a:lstStyle/>
                    <a:p>
                      <a:pPr marL="0" lvl="0" indent="0" algn="ctr" rtl="0">
                        <a:spcBef>
                          <a:spcPts val="0"/>
                        </a:spcBef>
                        <a:spcAft>
                          <a:spcPts val="0"/>
                        </a:spcAft>
                        <a:buNone/>
                      </a:pPr>
                      <a:r>
                        <a:rPr lang="en" sz="800" b="1">
                          <a:solidFill>
                            <a:schemeClr val="dk1"/>
                          </a:solidFill>
                          <a:latin typeface="Inria Sans"/>
                          <a:ea typeface="Inria Sans"/>
                          <a:cs typeface="Inria Sans"/>
                          <a:sym typeface="Inria Sans"/>
                        </a:rPr>
                        <a:t>Week 2</a:t>
                      </a:r>
                      <a:endParaRPr sz="800" b="1">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2</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3</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4</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5</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6</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7</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8</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9</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10</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11</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12</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13</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14</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1"/>
                          </a:solidFill>
                          <a:latin typeface="Inria Sans"/>
                          <a:ea typeface="Inria Sans"/>
                          <a:cs typeface="Inria Sans"/>
                          <a:sym typeface="Inria Sans"/>
                        </a:rPr>
                        <a:t>Task 1</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2</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3</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4</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5</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6</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7</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Inria Sans"/>
                          <a:ea typeface="Inria Sans"/>
                          <a:cs typeface="Inria Sans"/>
                          <a:sym typeface="Inria Sans"/>
                        </a:rPr>
                        <a:t>Task 8</a:t>
                      </a: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800">
                        <a:solidFill>
                          <a:schemeClr val="dk1"/>
                        </a:solidFill>
                        <a:latin typeface="Inria Sans"/>
                        <a:ea typeface="Inria Sans"/>
                        <a:cs typeface="Inria Sans"/>
                        <a:sym typeface="Inria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p41"/>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SWOT ANALYSIS</a:t>
            </a:r>
            <a:endParaRPr/>
          </a:p>
        </p:txBody>
      </p:sp>
      <p:sp>
        <p:nvSpPr>
          <p:cNvPr id="580" name="Google Shape;580;p4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95</a:t>
            </a:fld>
            <a:endParaRPr/>
          </a:p>
        </p:txBody>
      </p:sp>
      <p:sp>
        <p:nvSpPr>
          <p:cNvPr id="581" name="Google Shape;581;p41"/>
          <p:cNvSpPr/>
          <p:nvPr/>
        </p:nvSpPr>
        <p:spPr>
          <a:xfrm>
            <a:off x="1207850" y="1592100"/>
            <a:ext cx="3630900" cy="1367700"/>
          </a:xfrm>
          <a:prstGeom prst="rect">
            <a:avLst/>
          </a:prstGeom>
          <a:solidFill>
            <a:srgbClr val="082A44">
              <a:alpha val="1732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Inria Sans"/>
                <a:ea typeface="Inria Sans"/>
                <a:cs typeface="Inria Sans"/>
                <a:sym typeface="Inria Sans"/>
              </a:rPr>
              <a:t>STRENGTHS</a:t>
            </a:r>
            <a:endParaRPr b="1">
              <a:solidFill>
                <a:schemeClr val="dk1"/>
              </a:solidFill>
              <a:latin typeface="Inria Sans"/>
              <a:ea typeface="Inria Sans"/>
              <a:cs typeface="Inria Sans"/>
              <a:sym typeface="Inria Sans"/>
            </a:endParaRPr>
          </a:p>
          <a:p>
            <a:pPr marL="0" lvl="0" indent="0" algn="l" rtl="0">
              <a:spcBef>
                <a:spcPts val="600"/>
              </a:spcBef>
              <a:spcAft>
                <a:spcPts val="600"/>
              </a:spcAft>
              <a:buNone/>
            </a:pPr>
            <a:r>
              <a:rPr lang="en">
                <a:solidFill>
                  <a:schemeClr val="dk1"/>
                </a:solidFill>
                <a:latin typeface="Inria Sans"/>
                <a:ea typeface="Inria Sans"/>
                <a:cs typeface="Inria Sans"/>
                <a:sym typeface="Inria Sans"/>
              </a:rPr>
              <a:t>Blue is the colour of the clear sky and the deep sea</a:t>
            </a:r>
            <a:endParaRPr>
              <a:solidFill>
                <a:schemeClr val="dk1"/>
              </a:solidFill>
              <a:latin typeface="Inria Sans"/>
              <a:ea typeface="Inria Sans"/>
              <a:cs typeface="Inria Sans"/>
              <a:sym typeface="Inria Sans"/>
            </a:endParaRPr>
          </a:p>
        </p:txBody>
      </p:sp>
      <p:sp>
        <p:nvSpPr>
          <p:cNvPr id="582" name="Google Shape;582;p41"/>
          <p:cNvSpPr/>
          <p:nvPr/>
        </p:nvSpPr>
        <p:spPr>
          <a:xfrm>
            <a:off x="4988872" y="1592100"/>
            <a:ext cx="3630900" cy="1367700"/>
          </a:xfrm>
          <a:prstGeom prst="rect">
            <a:avLst/>
          </a:prstGeom>
          <a:solidFill>
            <a:srgbClr val="082A44">
              <a:alpha val="1732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Inria Sans"/>
                <a:ea typeface="Inria Sans"/>
                <a:cs typeface="Inria Sans"/>
                <a:sym typeface="Inria Sans"/>
              </a:rPr>
              <a:t>WEAKNESSES</a:t>
            </a:r>
            <a:endParaRPr b="1">
              <a:solidFill>
                <a:schemeClr val="dk1"/>
              </a:solidFill>
              <a:latin typeface="Inria Sans"/>
              <a:ea typeface="Inria Sans"/>
              <a:cs typeface="Inria Sans"/>
              <a:sym typeface="Inria Sans"/>
            </a:endParaRPr>
          </a:p>
          <a:p>
            <a:pPr marL="0" lvl="0" indent="0" algn="r" rtl="0">
              <a:spcBef>
                <a:spcPts val="600"/>
              </a:spcBef>
              <a:spcAft>
                <a:spcPts val="600"/>
              </a:spcAft>
              <a:buNone/>
            </a:pPr>
            <a:r>
              <a:rPr lang="en">
                <a:solidFill>
                  <a:schemeClr val="dk1"/>
                </a:solidFill>
                <a:latin typeface="Inria Sans"/>
                <a:ea typeface="Inria Sans"/>
                <a:cs typeface="Inria Sans"/>
                <a:sym typeface="Inria Sans"/>
              </a:rPr>
              <a:t>Yellow is the color of gold, butter and ripe lemons</a:t>
            </a:r>
            <a:endParaRPr>
              <a:solidFill>
                <a:schemeClr val="dk1"/>
              </a:solidFill>
              <a:latin typeface="Inria Sans"/>
              <a:ea typeface="Inria Sans"/>
              <a:cs typeface="Inria Sans"/>
              <a:sym typeface="Inria Sans"/>
            </a:endParaRPr>
          </a:p>
        </p:txBody>
      </p:sp>
      <p:sp>
        <p:nvSpPr>
          <p:cNvPr id="583" name="Google Shape;583;p41"/>
          <p:cNvSpPr/>
          <p:nvPr/>
        </p:nvSpPr>
        <p:spPr>
          <a:xfrm>
            <a:off x="1207850" y="3110004"/>
            <a:ext cx="3630900" cy="1367700"/>
          </a:xfrm>
          <a:prstGeom prst="rect">
            <a:avLst/>
          </a:prstGeom>
          <a:solidFill>
            <a:srgbClr val="082A44">
              <a:alpha val="1732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Inria Sans"/>
              <a:ea typeface="Inria Sans"/>
              <a:cs typeface="Inria Sans"/>
              <a:sym typeface="Inria Sans"/>
            </a:endParaRPr>
          </a:p>
          <a:p>
            <a:pPr marL="0" lvl="0" indent="0" algn="l" rtl="0">
              <a:spcBef>
                <a:spcPts val="600"/>
              </a:spcBef>
              <a:spcAft>
                <a:spcPts val="0"/>
              </a:spcAft>
              <a:buClr>
                <a:schemeClr val="dk1"/>
              </a:buClr>
              <a:buSzPts val="1100"/>
              <a:buFont typeface="Arial"/>
              <a:buNone/>
            </a:pPr>
            <a:r>
              <a:rPr lang="en">
                <a:solidFill>
                  <a:schemeClr val="dk1"/>
                </a:solidFill>
                <a:latin typeface="Inria Sans"/>
                <a:ea typeface="Inria Sans"/>
                <a:cs typeface="Inria Sans"/>
                <a:sym typeface="Inria Sans"/>
              </a:rPr>
              <a:t>Black is the color of ebony and of outer space</a:t>
            </a:r>
            <a:endParaRPr>
              <a:solidFill>
                <a:schemeClr val="dk1"/>
              </a:solidFill>
              <a:latin typeface="Inria Sans"/>
              <a:ea typeface="Inria Sans"/>
              <a:cs typeface="Inria Sans"/>
              <a:sym typeface="Inria Sans"/>
            </a:endParaRPr>
          </a:p>
          <a:p>
            <a:pPr marL="0" lvl="0" indent="0" algn="l" rtl="0">
              <a:spcBef>
                <a:spcPts val="600"/>
              </a:spcBef>
              <a:spcAft>
                <a:spcPts val="600"/>
              </a:spcAft>
              <a:buClr>
                <a:schemeClr val="dk1"/>
              </a:buClr>
              <a:buSzPts val="1100"/>
              <a:buFont typeface="Arial"/>
              <a:buNone/>
            </a:pPr>
            <a:r>
              <a:rPr lang="en" b="1">
                <a:solidFill>
                  <a:schemeClr val="dk1"/>
                </a:solidFill>
                <a:latin typeface="Inria Sans"/>
                <a:ea typeface="Inria Sans"/>
                <a:cs typeface="Inria Sans"/>
                <a:sym typeface="Inria Sans"/>
              </a:rPr>
              <a:t>OPPORTUNITIES</a:t>
            </a:r>
            <a:endParaRPr>
              <a:solidFill>
                <a:schemeClr val="dk1"/>
              </a:solidFill>
              <a:latin typeface="Inria Sans"/>
              <a:ea typeface="Inria Sans"/>
              <a:cs typeface="Inria Sans"/>
              <a:sym typeface="Inria Sans"/>
            </a:endParaRPr>
          </a:p>
        </p:txBody>
      </p:sp>
      <p:sp>
        <p:nvSpPr>
          <p:cNvPr id="584" name="Google Shape;584;p41"/>
          <p:cNvSpPr/>
          <p:nvPr/>
        </p:nvSpPr>
        <p:spPr>
          <a:xfrm>
            <a:off x="4988872" y="3110004"/>
            <a:ext cx="3630900" cy="1367700"/>
          </a:xfrm>
          <a:prstGeom prst="rect">
            <a:avLst/>
          </a:prstGeom>
          <a:solidFill>
            <a:srgbClr val="082A44">
              <a:alpha val="1732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Inria Sans"/>
                <a:ea typeface="Inria Sans"/>
                <a:cs typeface="Inria Sans"/>
                <a:sym typeface="Inria Sans"/>
              </a:rPr>
              <a:t>White is the color of milk and fresh snow</a:t>
            </a:r>
            <a:endParaRPr>
              <a:solidFill>
                <a:schemeClr val="dk1"/>
              </a:solidFill>
              <a:latin typeface="Inria Sans"/>
              <a:ea typeface="Inria Sans"/>
              <a:cs typeface="Inria Sans"/>
              <a:sym typeface="Inria Sans"/>
            </a:endParaRPr>
          </a:p>
          <a:p>
            <a:pPr marL="0" lvl="0" indent="0" algn="r" rtl="0">
              <a:spcBef>
                <a:spcPts val="600"/>
              </a:spcBef>
              <a:spcAft>
                <a:spcPts val="600"/>
              </a:spcAft>
              <a:buNone/>
            </a:pPr>
            <a:r>
              <a:rPr lang="en" b="1">
                <a:solidFill>
                  <a:schemeClr val="dk1"/>
                </a:solidFill>
                <a:latin typeface="Inria Sans"/>
                <a:ea typeface="Inria Sans"/>
                <a:cs typeface="Inria Sans"/>
                <a:sym typeface="Inria Sans"/>
              </a:rPr>
              <a:t>THREATS</a:t>
            </a:r>
            <a:endParaRPr>
              <a:solidFill>
                <a:schemeClr val="dk1"/>
              </a:solidFill>
              <a:latin typeface="Inria Sans"/>
              <a:ea typeface="Inria Sans"/>
              <a:cs typeface="Inria Sans"/>
              <a:sym typeface="Inria Sans"/>
            </a:endParaRPr>
          </a:p>
        </p:txBody>
      </p:sp>
      <p:sp>
        <p:nvSpPr>
          <p:cNvPr id="585" name="Google Shape;585;p41"/>
          <p:cNvSpPr/>
          <p:nvPr/>
        </p:nvSpPr>
        <p:spPr>
          <a:xfrm>
            <a:off x="3796421" y="1915783"/>
            <a:ext cx="2086500" cy="20865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rot="5400000">
            <a:off x="3946747" y="1915783"/>
            <a:ext cx="2086500" cy="20865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rot="10800000">
            <a:off x="3946747" y="2067267"/>
            <a:ext cx="2086500" cy="20865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rot="-5400000">
            <a:off x="3796421" y="2067267"/>
            <a:ext cx="2086500" cy="20865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4339534" y="2350989"/>
            <a:ext cx="245233" cy="375302"/>
          </a:xfrm>
          <a:prstGeom prst="rect">
            <a:avLst/>
          </a:prstGeom>
        </p:spPr>
        <p:txBody>
          <a:bodyPr>
            <a:prstTxWarp prst="textPlain">
              <a:avLst/>
            </a:prstTxWarp>
          </a:bodyPr>
          <a:lstStyle/>
          <a:p>
            <a:pPr lvl="0" algn="ctr"/>
            <a:r>
              <a:rPr b="1" i="0">
                <a:ln>
                  <a:noFill/>
                </a:ln>
                <a:solidFill>
                  <a:schemeClr val="dk1"/>
                </a:solidFill>
                <a:latin typeface="Saira Semi Condensed"/>
              </a:rPr>
              <a:t>S</a:t>
            </a:r>
          </a:p>
        </p:txBody>
      </p:sp>
      <p:sp>
        <p:nvSpPr>
          <p:cNvPr id="590" name="Google Shape;590;p41"/>
          <p:cNvSpPr/>
          <p:nvPr/>
        </p:nvSpPr>
        <p:spPr>
          <a:xfrm>
            <a:off x="5216206" y="2357652"/>
            <a:ext cx="453681" cy="366773"/>
          </a:xfrm>
          <a:prstGeom prst="rect">
            <a:avLst/>
          </a:prstGeom>
        </p:spPr>
        <p:txBody>
          <a:bodyPr>
            <a:prstTxWarp prst="textPlain">
              <a:avLst/>
            </a:prstTxWarp>
          </a:bodyPr>
          <a:lstStyle/>
          <a:p>
            <a:pPr lvl="0" algn="ctr"/>
            <a:r>
              <a:rPr b="1" i="0">
                <a:ln>
                  <a:noFill/>
                </a:ln>
                <a:solidFill>
                  <a:schemeClr val="dk1"/>
                </a:solidFill>
                <a:latin typeface="Saira Semi Condensed"/>
              </a:rPr>
              <a:t>W</a:t>
            </a:r>
          </a:p>
        </p:txBody>
      </p:sp>
      <p:sp>
        <p:nvSpPr>
          <p:cNvPr id="591" name="Google Shape;591;p41"/>
          <p:cNvSpPr/>
          <p:nvPr/>
        </p:nvSpPr>
        <p:spPr>
          <a:xfrm>
            <a:off x="4309680" y="3305991"/>
            <a:ext cx="276154" cy="375302"/>
          </a:xfrm>
          <a:prstGeom prst="rect">
            <a:avLst/>
          </a:prstGeom>
        </p:spPr>
        <p:txBody>
          <a:bodyPr>
            <a:prstTxWarp prst="textPlain">
              <a:avLst/>
            </a:prstTxWarp>
          </a:bodyPr>
          <a:lstStyle/>
          <a:p>
            <a:pPr lvl="0" algn="ctr"/>
            <a:r>
              <a:rPr b="1" i="0">
                <a:ln>
                  <a:noFill/>
                </a:ln>
                <a:solidFill>
                  <a:schemeClr val="dk1"/>
                </a:solidFill>
                <a:latin typeface="Saira Semi Condensed"/>
              </a:rPr>
              <a:t>O</a:t>
            </a:r>
          </a:p>
        </p:txBody>
      </p:sp>
      <p:sp>
        <p:nvSpPr>
          <p:cNvPr id="592" name="Google Shape;592;p41"/>
          <p:cNvSpPr/>
          <p:nvPr/>
        </p:nvSpPr>
        <p:spPr>
          <a:xfrm>
            <a:off x="5314832" y="3312654"/>
            <a:ext cx="256428" cy="366773"/>
          </a:xfrm>
          <a:prstGeom prst="rect">
            <a:avLst/>
          </a:prstGeom>
        </p:spPr>
        <p:txBody>
          <a:bodyPr>
            <a:prstTxWarp prst="textPlain">
              <a:avLst/>
            </a:prstTxWarp>
          </a:bodyPr>
          <a:lstStyle/>
          <a:p>
            <a:pPr lvl="0" algn="ctr"/>
            <a:r>
              <a:rPr b="1" i="0">
                <a:ln>
                  <a:noFill/>
                </a:ln>
                <a:solidFill>
                  <a:schemeClr val="dk1"/>
                </a:solidFill>
                <a:latin typeface="Saira Semi Condensed"/>
              </a:rPr>
              <a:t>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596"/>
        <p:cNvGrpSpPr/>
        <p:nvPr/>
      </p:nvGrpSpPr>
      <p:grpSpPr>
        <a:xfrm>
          <a:off x="0" y="0"/>
          <a:ext cx="0" cy="0"/>
          <a:chOff x="0" y="0"/>
          <a:chExt cx="0" cy="0"/>
        </a:xfrm>
      </p:grpSpPr>
      <p:sp>
        <p:nvSpPr>
          <p:cNvPr id="597" name="Google Shape;597;p42"/>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BUSINESS MODEL CANVAS</a:t>
            </a:r>
            <a:endParaRPr sz="1200"/>
          </a:p>
        </p:txBody>
      </p:sp>
      <p:sp>
        <p:nvSpPr>
          <p:cNvPr id="598" name="Google Shape;598;p4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96</a:t>
            </a:fld>
            <a:endParaRPr/>
          </a:p>
        </p:txBody>
      </p:sp>
      <p:sp>
        <p:nvSpPr>
          <p:cNvPr id="599" name="Google Shape;599;p42"/>
          <p:cNvSpPr txBox="1"/>
          <p:nvPr/>
        </p:nvSpPr>
        <p:spPr>
          <a:xfrm>
            <a:off x="1986120" y="467025"/>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Key Activities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800" b="1">
              <a:solidFill>
                <a:schemeClr val="dk1"/>
              </a:solidFill>
              <a:latin typeface="Inria Sans"/>
              <a:ea typeface="Inria Sans"/>
              <a:cs typeface="Inria Sans"/>
              <a:sym typeface="Inria Sans"/>
            </a:endParaRPr>
          </a:p>
        </p:txBody>
      </p:sp>
      <p:sp>
        <p:nvSpPr>
          <p:cNvPr id="600" name="Google Shape;600;p42"/>
          <p:cNvSpPr txBox="1"/>
          <p:nvPr/>
        </p:nvSpPr>
        <p:spPr>
          <a:xfrm>
            <a:off x="1986120" y="2061694"/>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Key Resources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1" name="Google Shape;601;p42"/>
          <p:cNvSpPr txBox="1"/>
          <p:nvPr/>
        </p:nvSpPr>
        <p:spPr>
          <a:xfrm>
            <a:off x="3710040"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Value Propositions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2" name="Google Shape;602;p42"/>
          <p:cNvSpPr txBox="1"/>
          <p:nvPr/>
        </p:nvSpPr>
        <p:spPr>
          <a:xfrm>
            <a:off x="5433959" y="467025"/>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Customer Relationships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3" name="Google Shape;603;p42"/>
          <p:cNvSpPr txBox="1"/>
          <p:nvPr/>
        </p:nvSpPr>
        <p:spPr>
          <a:xfrm>
            <a:off x="5433959" y="2061694"/>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Channels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4" name="Google Shape;604;p42"/>
          <p:cNvSpPr txBox="1"/>
          <p:nvPr/>
        </p:nvSpPr>
        <p:spPr>
          <a:xfrm>
            <a:off x="7157879"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Customer Segments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5" name="Google Shape;605;p42"/>
          <p:cNvSpPr txBox="1"/>
          <p:nvPr/>
        </p:nvSpPr>
        <p:spPr>
          <a:xfrm>
            <a:off x="262200"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Key Partners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800" b="1">
              <a:solidFill>
                <a:schemeClr val="dk1"/>
              </a:solidFill>
              <a:latin typeface="Inria Sans"/>
              <a:ea typeface="Inria Sans"/>
              <a:cs typeface="Inria Sans"/>
              <a:sym typeface="Inria Sans"/>
            </a:endParaRPr>
          </a:p>
        </p:txBody>
      </p:sp>
      <p:sp>
        <p:nvSpPr>
          <p:cNvPr id="606" name="Google Shape;606;p42"/>
          <p:cNvSpPr txBox="1"/>
          <p:nvPr/>
        </p:nvSpPr>
        <p:spPr>
          <a:xfrm>
            <a:off x="262200" y="3656363"/>
            <a:ext cx="4309800" cy="123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Cost Structure</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7" name="Google Shape;607;p42"/>
          <p:cNvSpPr txBox="1"/>
          <p:nvPr/>
        </p:nvSpPr>
        <p:spPr>
          <a:xfrm>
            <a:off x="4571999" y="3656363"/>
            <a:ext cx="4309800" cy="123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Inria Sans"/>
                <a:ea typeface="Inria Sans"/>
                <a:cs typeface="Inria Sans"/>
                <a:sym typeface="Inria Sans"/>
              </a:rPr>
              <a:t>Revenue Streams</a:t>
            </a:r>
            <a:endParaRPr sz="900" b="1">
              <a:solidFill>
                <a:schemeClr val="dk1"/>
              </a:solidFill>
              <a:latin typeface="Inria Sans"/>
              <a:ea typeface="Inria Sans"/>
              <a:cs typeface="Inria Sans"/>
              <a:sym typeface="Inria Sans"/>
            </a:endParaRPr>
          </a:p>
          <a:p>
            <a:pPr marL="0" lvl="0" indent="0" algn="l" rtl="0">
              <a:spcBef>
                <a:spcPts val="400"/>
              </a:spcBef>
              <a:spcAft>
                <a:spcPts val="400"/>
              </a:spcAft>
              <a:buNone/>
            </a:pPr>
            <a:r>
              <a:rPr lang="en" sz="800">
                <a:solidFill>
                  <a:schemeClr val="dk1"/>
                </a:solidFill>
                <a:latin typeface="Inria Sans"/>
                <a:ea typeface="Inria Sans"/>
                <a:cs typeface="Inria Sans"/>
                <a:sym typeface="Inria Sans"/>
              </a:rPr>
              <a:t>Insert your content</a:t>
            </a:r>
            <a:endParaRPr sz="900" b="1">
              <a:solidFill>
                <a:schemeClr val="dk1"/>
              </a:solidFill>
              <a:latin typeface="Inria Sans"/>
              <a:ea typeface="Inria Sans"/>
              <a:cs typeface="Inria Sans"/>
              <a:sym typeface="Inria Sans"/>
            </a:endParaRPr>
          </a:p>
        </p:txBody>
      </p:sp>
      <p:sp>
        <p:nvSpPr>
          <p:cNvPr id="608" name="Google Shape;608;p42"/>
          <p:cNvSpPr/>
          <p:nvPr/>
        </p:nvSpPr>
        <p:spPr>
          <a:xfrm>
            <a:off x="4279392" y="3732401"/>
            <a:ext cx="216410" cy="215154"/>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6865890" y="543301"/>
            <a:ext cx="215789" cy="19370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1702233" y="543296"/>
            <a:ext cx="207590" cy="20759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8608121" y="543223"/>
            <a:ext cx="197487" cy="208211"/>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42"/>
          <p:cNvGrpSpPr/>
          <p:nvPr/>
        </p:nvGrpSpPr>
        <p:grpSpPr>
          <a:xfrm>
            <a:off x="8577842" y="3732406"/>
            <a:ext cx="227770" cy="165313"/>
            <a:chOff x="4604550" y="3714775"/>
            <a:chExt cx="439625" cy="319075"/>
          </a:xfrm>
        </p:grpSpPr>
        <p:sp>
          <p:nvSpPr>
            <p:cNvPr id="613" name="Google Shape;613;p42"/>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2"/>
          <p:cNvGrpSpPr/>
          <p:nvPr/>
        </p:nvGrpSpPr>
        <p:grpSpPr>
          <a:xfrm>
            <a:off x="5169094" y="543218"/>
            <a:ext cx="188666" cy="240398"/>
            <a:chOff x="1959600" y="4980625"/>
            <a:chExt cx="364150" cy="464000"/>
          </a:xfrm>
        </p:grpSpPr>
        <p:sp>
          <p:nvSpPr>
            <p:cNvPr id="616" name="Google Shape;616;p42"/>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42"/>
          <p:cNvGrpSpPr/>
          <p:nvPr/>
        </p:nvGrpSpPr>
        <p:grpSpPr>
          <a:xfrm>
            <a:off x="6802664" y="2137732"/>
            <a:ext cx="278880" cy="267521"/>
            <a:chOff x="5233525" y="4954450"/>
            <a:chExt cx="538275" cy="516350"/>
          </a:xfrm>
        </p:grpSpPr>
        <p:sp>
          <p:nvSpPr>
            <p:cNvPr id="624" name="Google Shape;624;p4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42"/>
          <p:cNvGrpSpPr/>
          <p:nvPr/>
        </p:nvGrpSpPr>
        <p:grpSpPr>
          <a:xfrm>
            <a:off x="3358097" y="2137734"/>
            <a:ext cx="283932" cy="258066"/>
            <a:chOff x="4556450" y="4963575"/>
            <a:chExt cx="548025" cy="498100"/>
          </a:xfrm>
        </p:grpSpPr>
        <p:sp>
          <p:nvSpPr>
            <p:cNvPr id="636" name="Google Shape;636;p42"/>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42"/>
          <p:cNvSpPr/>
          <p:nvPr/>
        </p:nvSpPr>
        <p:spPr>
          <a:xfrm>
            <a:off x="3406103" y="543301"/>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645"/>
        <p:cNvGrpSpPr/>
        <p:nvPr/>
      </p:nvGrpSpPr>
      <p:grpSpPr>
        <a:xfrm>
          <a:off x="0" y="0"/>
          <a:ext cx="0" cy="0"/>
          <a:chOff x="0" y="0"/>
          <a:chExt cx="0" cy="0"/>
        </a:xfrm>
      </p:grpSpPr>
      <p:sp>
        <p:nvSpPr>
          <p:cNvPr id="646" name="Google Shape;646;p4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FUNNEL</a:t>
            </a:r>
            <a:endParaRPr/>
          </a:p>
        </p:txBody>
      </p:sp>
      <p:sp>
        <p:nvSpPr>
          <p:cNvPr id="647" name="Google Shape;647;p4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97</a:t>
            </a:fld>
            <a:endParaRPr/>
          </a:p>
        </p:txBody>
      </p:sp>
      <p:grpSp>
        <p:nvGrpSpPr>
          <p:cNvPr id="648" name="Google Shape;648;p43"/>
          <p:cNvGrpSpPr/>
          <p:nvPr/>
        </p:nvGrpSpPr>
        <p:grpSpPr>
          <a:xfrm>
            <a:off x="1207842" y="1413043"/>
            <a:ext cx="3608219" cy="3243858"/>
            <a:chOff x="3778727" y="4460423"/>
            <a:chExt cx="720160" cy="647438"/>
          </a:xfrm>
        </p:grpSpPr>
        <p:sp>
          <p:nvSpPr>
            <p:cNvPr id="649" name="Google Shape;649;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Inria Sans"/>
                  <a:ea typeface="Inria Sans"/>
                  <a:cs typeface="Inria Sans"/>
                  <a:sym typeface="Inria Sans"/>
                </a:rPr>
                <a:t>PURCHASE</a:t>
              </a:r>
              <a:endParaRPr sz="1200" b="1" i="0" u="none" strike="noStrike" cap="none">
                <a:solidFill>
                  <a:schemeClr val="dk1"/>
                </a:solidFill>
                <a:latin typeface="Inria Sans"/>
                <a:ea typeface="Inria Sans"/>
                <a:cs typeface="Inria Sans"/>
                <a:sym typeface="Inria Sans"/>
              </a:endParaRPr>
            </a:p>
          </p:txBody>
        </p:sp>
        <p:sp>
          <p:nvSpPr>
            <p:cNvPr id="650" name="Google Shape;650;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accent1"/>
                  </a:solidFill>
                  <a:latin typeface="Inria Sans"/>
                  <a:ea typeface="Inria Sans"/>
                  <a:cs typeface="Inria Sans"/>
                  <a:sym typeface="Inria Sans"/>
                </a:rPr>
                <a:t>LOYALTY</a:t>
              </a:r>
              <a:endParaRPr sz="1200" b="1" i="0" u="none" strike="noStrike" cap="none">
                <a:solidFill>
                  <a:schemeClr val="accent1"/>
                </a:solidFill>
                <a:latin typeface="Inria Sans"/>
                <a:ea typeface="Inria Sans"/>
                <a:cs typeface="Inria Sans"/>
                <a:sym typeface="Inria Sans"/>
              </a:endParaRPr>
            </a:p>
          </p:txBody>
        </p:sp>
        <p:sp>
          <p:nvSpPr>
            <p:cNvPr id="651" name="Google Shape;651;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Inria Sans"/>
                  <a:ea typeface="Inria Sans"/>
                  <a:cs typeface="Inria Sans"/>
                  <a:sym typeface="Inria Sans"/>
                </a:rPr>
                <a:t>AWARENESS</a:t>
              </a:r>
              <a:endParaRPr sz="1200" b="1" i="0" u="none" strike="noStrike" cap="none">
                <a:solidFill>
                  <a:schemeClr val="dk1"/>
                </a:solidFill>
                <a:latin typeface="Inria Sans"/>
                <a:ea typeface="Inria Sans"/>
                <a:cs typeface="Inria Sans"/>
                <a:sym typeface="Inria Sans"/>
              </a:endParaRPr>
            </a:p>
          </p:txBody>
        </p:sp>
        <p:sp>
          <p:nvSpPr>
            <p:cNvPr id="652" name="Google Shape;652;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Inria Sans"/>
                  <a:ea typeface="Inria Sans"/>
                  <a:cs typeface="Inria Sans"/>
                  <a:sym typeface="Inria Sans"/>
                </a:rPr>
                <a:t>EVALUATION</a:t>
              </a:r>
              <a:endParaRPr sz="1200" b="1" i="0" u="none" strike="noStrike" cap="none">
                <a:solidFill>
                  <a:schemeClr val="dk1"/>
                </a:solidFill>
                <a:latin typeface="Inria Sans"/>
                <a:ea typeface="Inria Sans"/>
                <a:cs typeface="Inria Sans"/>
                <a:sym typeface="Inria Sans"/>
              </a:endParaRPr>
            </a:p>
          </p:txBody>
        </p:sp>
        <p:sp>
          <p:nvSpPr>
            <p:cNvPr id="653" name="Google Shape;653;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Inria Sans"/>
                  <a:ea typeface="Inria Sans"/>
                  <a:cs typeface="Inria Sans"/>
                  <a:sym typeface="Inria Sans"/>
                </a:rPr>
                <a:t>DISCOVERY</a:t>
              </a:r>
              <a:endParaRPr sz="1200" b="1" i="0" u="none" strike="noStrike" cap="none">
                <a:solidFill>
                  <a:schemeClr val="dk1"/>
                </a:solidFill>
                <a:latin typeface="Inria Sans"/>
                <a:ea typeface="Inria Sans"/>
                <a:cs typeface="Inria Sans"/>
                <a:sym typeface="Inria Sans"/>
              </a:endParaRPr>
            </a:p>
          </p:txBody>
        </p:sp>
        <p:sp>
          <p:nvSpPr>
            <p:cNvPr id="654" name="Google Shape;654;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Inria Sans"/>
                  <a:ea typeface="Inria Sans"/>
                  <a:cs typeface="Inria Sans"/>
                  <a:sym typeface="Inria Sans"/>
                </a:rPr>
                <a:t>INTENT</a:t>
              </a:r>
              <a:endParaRPr sz="1200" b="1" i="0" u="none" strike="noStrike" cap="none">
                <a:solidFill>
                  <a:schemeClr val="dk1"/>
                </a:solidFill>
                <a:latin typeface="Inria Sans"/>
                <a:ea typeface="Inria Sans"/>
                <a:cs typeface="Inria Sans"/>
                <a:sym typeface="Inria Sans"/>
              </a:endParaRPr>
            </a:p>
          </p:txBody>
        </p:sp>
        <p:sp>
          <p:nvSpPr>
            <p:cNvPr id="655" name="Google Shape;655;p4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dk1"/>
                </a:solidFill>
                <a:latin typeface="Inria Sans"/>
                <a:ea typeface="Inria Sans"/>
                <a:cs typeface="Inria Sans"/>
                <a:sym typeface="Inria Sans"/>
              </a:endParaRPr>
            </a:p>
          </p:txBody>
        </p:sp>
      </p:grpSp>
      <p:cxnSp>
        <p:nvCxnSpPr>
          <p:cNvPr id="656" name="Google Shape;656;p43"/>
          <p:cNvCxnSpPr/>
          <p:nvPr/>
        </p:nvCxnSpPr>
        <p:spPr>
          <a:xfrm>
            <a:off x="473610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657" name="Google Shape;657;p43"/>
          <p:cNvSpPr txBox="1"/>
          <p:nvPr/>
        </p:nvSpPr>
        <p:spPr>
          <a:xfrm>
            <a:off x="585460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cxnSp>
        <p:nvCxnSpPr>
          <p:cNvPr id="658" name="Google Shape;658;p43"/>
          <p:cNvCxnSpPr/>
          <p:nvPr/>
        </p:nvCxnSpPr>
        <p:spPr>
          <a:xfrm>
            <a:off x="458042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659" name="Google Shape;659;p43"/>
          <p:cNvSpPr txBox="1"/>
          <p:nvPr/>
        </p:nvSpPr>
        <p:spPr>
          <a:xfrm>
            <a:off x="585460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cxnSp>
        <p:nvCxnSpPr>
          <p:cNvPr id="660" name="Google Shape;660;p43"/>
          <p:cNvCxnSpPr/>
          <p:nvPr/>
        </p:nvCxnSpPr>
        <p:spPr>
          <a:xfrm>
            <a:off x="435920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661" name="Google Shape;661;p43"/>
          <p:cNvSpPr txBox="1"/>
          <p:nvPr/>
        </p:nvSpPr>
        <p:spPr>
          <a:xfrm>
            <a:off x="585460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cxnSp>
        <p:nvCxnSpPr>
          <p:cNvPr id="662" name="Google Shape;662;p43"/>
          <p:cNvCxnSpPr/>
          <p:nvPr/>
        </p:nvCxnSpPr>
        <p:spPr>
          <a:xfrm>
            <a:off x="417075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663" name="Google Shape;663;p43"/>
          <p:cNvSpPr txBox="1"/>
          <p:nvPr/>
        </p:nvSpPr>
        <p:spPr>
          <a:xfrm>
            <a:off x="585460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cxnSp>
        <p:nvCxnSpPr>
          <p:cNvPr id="664" name="Google Shape;664;p43"/>
          <p:cNvCxnSpPr/>
          <p:nvPr/>
        </p:nvCxnSpPr>
        <p:spPr>
          <a:xfrm>
            <a:off x="396590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665" name="Google Shape;665;p43"/>
          <p:cNvSpPr txBox="1"/>
          <p:nvPr/>
        </p:nvSpPr>
        <p:spPr>
          <a:xfrm>
            <a:off x="585460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cxnSp>
        <p:nvCxnSpPr>
          <p:cNvPr id="666" name="Google Shape;666;p43"/>
          <p:cNvCxnSpPr/>
          <p:nvPr/>
        </p:nvCxnSpPr>
        <p:spPr>
          <a:xfrm>
            <a:off x="375287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667" name="Google Shape;667;p43"/>
          <p:cNvSpPr txBox="1"/>
          <p:nvPr/>
        </p:nvSpPr>
        <p:spPr>
          <a:xfrm>
            <a:off x="585460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Inria Sans"/>
                <a:ea typeface="Inria Sans"/>
                <a:cs typeface="Inria Sans"/>
                <a:sym typeface="Inria Sans"/>
              </a:rPr>
              <a:t>Insert your content</a:t>
            </a:r>
            <a:endParaRPr sz="1000">
              <a:solidFill>
                <a:schemeClr val="dk1"/>
              </a:solidFill>
              <a:latin typeface="Inria Sans"/>
              <a:ea typeface="Inria Sans"/>
              <a:cs typeface="Inria Sans"/>
              <a:sym typeface="Inria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671"/>
        <p:cNvGrpSpPr/>
        <p:nvPr/>
      </p:nvGrpSpPr>
      <p:grpSpPr>
        <a:xfrm>
          <a:off x="0" y="0"/>
          <a:ext cx="0" cy="0"/>
          <a:chOff x="0" y="0"/>
          <a:chExt cx="0" cy="0"/>
        </a:xfrm>
      </p:grpSpPr>
      <p:sp>
        <p:nvSpPr>
          <p:cNvPr id="672" name="Google Shape;672;p4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673" name="Google Shape;673;p4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98</a:t>
            </a:fld>
            <a:endParaRPr/>
          </a:p>
        </p:txBody>
      </p:sp>
      <p:pic>
        <p:nvPicPr>
          <p:cNvPr id="674" name="Google Shape;674;p44"/>
          <p:cNvPicPr preferRelativeResize="0"/>
          <p:nvPr/>
        </p:nvPicPr>
        <p:blipFill rotWithShape="1">
          <a:blip r:embed="rId3">
            <a:alphaModFix/>
          </a:blip>
          <a:srcRect l="19633" t="9820" b="9812"/>
          <a:stretch/>
        </p:blipFill>
        <p:spPr>
          <a:xfrm>
            <a:off x="1207850" y="1884125"/>
            <a:ext cx="1410600" cy="1410600"/>
          </a:xfrm>
          <a:prstGeom prst="ellipse">
            <a:avLst/>
          </a:prstGeom>
          <a:noFill/>
          <a:ln>
            <a:noFill/>
          </a:ln>
        </p:spPr>
      </p:pic>
      <p:sp>
        <p:nvSpPr>
          <p:cNvPr id="675" name="Google Shape;675;p44"/>
          <p:cNvSpPr txBox="1"/>
          <p:nvPr/>
        </p:nvSpPr>
        <p:spPr>
          <a:xfrm>
            <a:off x="1212610" y="3417731"/>
            <a:ext cx="1410600" cy="69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Inria Sans"/>
                <a:ea typeface="Inria Sans"/>
                <a:cs typeface="Inria Sans"/>
                <a:sym typeface="Inria Sans"/>
              </a:rPr>
              <a:t>Imani Jackson</a:t>
            </a:r>
            <a:br>
              <a:rPr lang="en">
                <a:latin typeface="Inria Sans"/>
                <a:ea typeface="Inria Sans"/>
                <a:cs typeface="Inria Sans"/>
                <a:sym typeface="Inria Sans"/>
              </a:rPr>
            </a:br>
            <a:r>
              <a:rPr lang="en" sz="800">
                <a:solidFill>
                  <a:schemeClr val="dk2"/>
                </a:solidFill>
                <a:latin typeface="Inria Sans"/>
                <a:ea typeface="Inria Sans"/>
                <a:cs typeface="Inria Sans"/>
                <a:sym typeface="Inria Sans"/>
              </a:rPr>
              <a:t>JOB TITLE</a:t>
            </a:r>
            <a:endParaRPr sz="800">
              <a:solidFill>
                <a:schemeClr val="dk2"/>
              </a:solidFill>
              <a:latin typeface="Inria Sans"/>
              <a:ea typeface="Inria Sans"/>
              <a:cs typeface="Inria Sans"/>
              <a:sym typeface="Inria Sans"/>
            </a:endParaRPr>
          </a:p>
          <a:p>
            <a:pPr marL="0" lvl="0" indent="0" algn="ctr" rtl="0">
              <a:spcBef>
                <a:spcPts val="400"/>
              </a:spcBef>
              <a:spcAft>
                <a:spcPts val="0"/>
              </a:spcAft>
              <a:buNone/>
            </a:pPr>
            <a:r>
              <a:rPr lang="en" sz="900">
                <a:solidFill>
                  <a:schemeClr val="dk2"/>
                </a:solidFill>
                <a:latin typeface="Inria Sans"/>
                <a:ea typeface="Inria Sans"/>
                <a:cs typeface="Inria Sans"/>
                <a:sym typeface="Inria Sans"/>
              </a:rPr>
              <a:t>Blue is the colour of the clear sky and the deep sea</a:t>
            </a:r>
            <a:endParaRPr>
              <a:latin typeface="Inria Sans"/>
              <a:ea typeface="Inria Sans"/>
              <a:cs typeface="Inria Sans"/>
              <a:sym typeface="Inria Sans"/>
            </a:endParaRPr>
          </a:p>
          <a:p>
            <a:pPr marL="0" lvl="0" indent="0" algn="ctr" rtl="0">
              <a:spcBef>
                <a:spcPts val="400"/>
              </a:spcBef>
              <a:spcAft>
                <a:spcPts val="400"/>
              </a:spcAft>
              <a:buNone/>
            </a:pPr>
            <a:endParaRPr>
              <a:latin typeface="Inria Sans"/>
              <a:ea typeface="Inria Sans"/>
              <a:cs typeface="Inria Sans"/>
              <a:sym typeface="Inria Sans"/>
            </a:endParaRPr>
          </a:p>
        </p:txBody>
      </p:sp>
      <p:pic>
        <p:nvPicPr>
          <p:cNvPr id="676" name="Google Shape;676;p44"/>
          <p:cNvPicPr preferRelativeResize="0"/>
          <p:nvPr/>
        </p:nvPicPr>
        <p:blipFill rotWithShape="1">
          <a:blip r:embed="rId4">
            <a:alphaModFix/>
          </a:blip>
          <a:srcRect/>
          <a:stretch/>
        </p:blipFill>
        <p:spPr>
          <a:xfrm>
            <a:off x="3083134" y="1884125"/>
            <a:ext cx="1410600" cy="1410600"/>
          </a:xfrm>
          <a:prstGeom prst="ellipse">
            <a:avLst/>
          </a:prstGeom>
          <a:noFill/>
          <a:ln>
            <a:noFill/>
          </a:ln>
        </p:spPr>
      </p:pic>
      <p:sp>
        <p:nvSpPr>
          <p:cNvPr id="677" name="Google Shape;677;p44"/>
          <p:cNvSpPr txBox="1"/>
          <p:nvPr/>
        </p:nvSpPr>
        <p:spPr>
          <a:xfrm>
            <a:off x="3087894" y="3417731"/>
            <a:ext cx="1410600" cy="69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Inria Sans"/>
                <a:ea typeface="Inria Sans"/>
                <a:cs typeface="Inria Sans"/>
                <a:sym typeface="Inria Sans"/>
              </a:rPr>
              <a:t>Marcos Galán</a:t>
            </a:r>
            <a:br>
              <a:rPr lang="en">
                <a:latin typeface="Inria Sans"/>
                <a:ea typeface="Inria Sans"/>
                <a:cs typeface="Inria Sans"/>
                <a:sym typeface="Inria Sans"/>
              </a:rPr>
            </a:br>
            <a:r>
              <a:rPr lang="en" sz="800">
                <a:solidFill>
                  <a:schemeClr val="dk2"/>
                </a:solidFill>
                <a:latin typeface="Inria Sans"/>
                <a:ea typeface="Inria Sans"/>
                <a:cs typeface="Inria Sans"/>
                <a:sym typeface="Inria Sans"/>
              </a:rPr>
              <a:t>JOB TITLE</a:t>
            </a:r>
            <a:endParaRPr sz="800">
              <a:solidFill>
                <a:schemeClr val="dk2"/>
              </a:solidFill>
              <a:latin typeface="Inria Sans"/>
              <a:ea typeface="Inria Sans"/>
              <a:cs typeface="Inria Sans"/>
              <a:sym typeface="Inria Sans"/>
            </a:endParaRPr>
          </a:p>
          <a:p>
            <a:pPr marL="0" lvl="0" indent="0" algn="ctr" rtl="0">
              <a:spcBef>
                <a:spcPts val="400"/>
              </a:spcBef>
              <a:spcAft>
                <a:spcPts val="0"/>
              </a:spcAft>
              <a:buNone/>
            </a:pPr>
            <a:r>
              <a:rPr lang="en" sz="900">
                <a:solidFill>
                  <a:schemeClr val="dk2"/>
                </a:solidFill>
                <a:latin typeface="Inria Sans"/>
                <a:ea typeface="Inria Sans"/>
                <a:cs typeface="Inria Sans"/>
                <a:sym typeface="Inria Sans"/>
              </a:rPr>
              <a:t>Blue is the colour of the clear sky and the deep sea</a:t>
            </a:r>
            <a:endParaRPr>
              <a:latin typeface="Inria Sans"/>
              <a:ea typeface="Inria Sans"/>
              <a:cs typeface="Inria Sans"/>
              <a:sym typeface="Inria Sans"/>
            </a:endParaRPr>
          </a:p>
          <a:p>
            <a:pPr marL="0" lvl="0" indent="0" algn="ctr" rtl="0">
              <a:spcBef>
                <a:spcPts val="400"/>
              </a:spcBef>
              <a:spcAft>
                <a:spcPts val="400"/>
              </a:spcAft>
              <a:buNone/>
            </a:pPr>
            <a:endParaRPr>
              <a:latin typeface="Inria Sans"/>
              <a:ea typeface="Inria Sans"/>
              <a:cs typeface="Inria Sans"/>
              <a:sym typeface="Inria Sans"/>
            </a:endParaRPr>
          </a:p>
        </p:txBody>
      </p:sp>
      <p:pic>
        <p:nvPicPr>
          <p:cNvPr id="678" name="Google Shape;678;p44"/>
          <p:cNvPicPr preferRelativeResize="0"/>
          <p:nvPr/>
        </p:nvPicPr>
        <p:blipFill rotWithShape="1">
          <a:blip r:embed="rId5">
            <a:alphaModFix/>
          </a:blip>
          <a:srcRect l="47271" t="22330" b="24940"/>
          <a:stretch/>
        </p:blipFill>
        <p:spPr>
          <a:xfrm>
            <a:off x="4958419" y="1884125"/>
            <a:ext cx="1410600" cy="1410600"/>
          </a:xfrm>
          <a:prstGeom prst="ellipse">
            <a:avLst/>
          </a:prstGeom>
          <a:noFill/>
          <a:ln>
            <a:noFill/>
          </a:ln>
        </p:spPr>
      </p:pic>
      <p:sp>
        <p:nvSpPr>
          <p:cNvPr id="679" name="Google Shape;679;p44"/>
          <p:cNvSpPr txBox="1"/>
          <p:nvPr/>
        </p:nvSpPr>
        <p:spPr>
          <a:xfrm>
            <a:off x="4963179" y="3417731"/>
            <a:ext cx="1410600" cy="69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Inria Sans"/>
                <a:ea typeface="Inria Sans"/>
                <a:cs typeface="Inria Sans"/>
                <a:sym typeface="Inria Sans"/>
              </a:rPr>
              <a:t>Ixchel Valdía</a:t>
            </a:r>
            <a:br>
              <a:rPr lang="en">
                <a:latin typeface="Inria Sans"/>
                <a:ea typeface="Inria Sans"/>
                <a:cs typeface="Inria Sans"/>
                <a:sym typeface="Inria Sans"/>
              </a:rPr>
            </a:br>
            <a:r>
              <a:rPr lang="en" sz="800">
                <a:solidFill>
                  <a:schemeClr val="dk2"/>
                </a:solidFill>
                <a:latin typeface="Inria Sans"/>
                <a:ea typeface="Inria Sans"/>
                <a:cs typeface="Inria Sans"/>
                <a:sym typeface="Inria Sans"/>
              </a:rPr>
              <a:t>JOB TITLE</a:t>
            </a:r>
            <a:endParaRPr sz="800">
              <a:solidFill>
                <a:schemeClr val="dk2"/>
              </a:solidFill>
              <a:latin typeface="Inria Sans"/>
              <a:ea typeface="Inria Sans"/>
              <a:cs typeface="Inria Sans"/>
              <a:sym typeface="Inria Sans"/>
            </a:endParaRPr>
          </a:p>
          <a:p>
            <a:pPr marL="0" lvl="0" indent="0" algn="ctr" rtl="0">
              <a:spcBef>
                <a:spcPts val="400"/>
              </a:spcBef>
              <a:spcAft>
                <a:spcPts val="0"/>
              </a:spcAft>
              <a:buNone/>
            </a:pPr>
            <a:r>
              <a:rPr lang="en" sz="900">
                <a:solidFill>
                  <a:schemeClr val="dk2"/>
                </a:solidFill>
                <a:latin typeface="Inria Sans"/>
                <a:ea typeface="Inria Sans"/>
                <a:cs typeface="Inria Sans"/>
                <a:sym typeface="Inria Sans"/>
              </a:rPr>
              <a:t>Blue is the colour of the clear sky and the deep sea</a:t>
            </a:r>
            <a:endParaRPr>
              <a:latin typeface="Inria Sans"/>
              <a:ea typeface="Inria Sans"/>
              <a:cs typeface="Inria Sans"/>
              <a:sym typeface="Inria Sans"/>
            </a:endParaRPr>
          </a:p>
          <a:p>
            <a:pPr marL="0" lvl="0" indent="0" algn="ctr" rtl="0">
              <a:spcBef>
                <a:spcPts val="400"/>
              </a:spcBef>
              <a:spcAft>
                <a:spcPts val="400"/>
              </a:spcAft>
              <a:buNone/>
            </a:pPr>
            <a:endParaRPr>
              <a:latin typeface="Inria Sans"/>
              <a:ea typeface="Inria Sans"/>
              <a:cs typeface="Inria Sans"/>
              <a:sym typeface="Inria Sans"/>
            </a:endParaRPr>
          </a:p>
        </p:txBody>
      </p:sp>
      <p:pic>
        <p:nvPicPr>
          <p:cNvPr id="680" name="Google Shape;680;p44"/>
          <p:cNvPicPr preferRelativeResize="0"/>
          <p:nvPr/>
        </p:nvPicPr>
        <p:blipFill rotWithShape="1">
          <a:blip r:embed="rId6">
            <a:alphaModFix/>
          </a:blip>
          <a:srcRect t="3926" b="29406"/>
          <a:stretch/>
        </p:blipFill>
        <p:spPr>
          <a:xfrm>
            <a:off x="6833703" y="1884125"/>
            <a:ext cx="1410600" cy="1410600"/>
          </a:xfrm>
          <a:prstGeom prst="ellipse">
            <a:avLst/>
          </a:prstGeom>
          <a:noFill/>
          <a:ln>
            <a:noFill/>
          </a:ln>
        </p:spPr>
      </p:pic>
      <p:sp>
        <p:nvSpPr>
          <p:cNvPr id="681" name="Google Shape;681;p44"/>
          <p:cNvSpPr txBox="1"/>
          <p:nvPr/>
        </p:nvSpPr>
        <p:spPr>
          <a:xfrm>
            <a:off x="6838463" y="3417731"/>
            <a:ext cx="1410600" cy="69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Inria Sans"/>
                <a:ea typeface="Inria Sans"/>
                <a:cs typeface="Inria Sans"/>
                <a:sym typeface="Inria Sans"/>
              </a:rPr>
              <a:t>Nils Årud</a:t>
            </a:r>
            <a:br>
              <a:rPr lang="en">
                <a:latin typeface="Inria Sans"/>
                <a:ea typeface="Inria Sans"/>
                <a:cs typeface="Inria Sans"/>
                <a:sym typeface="Inria Sans"/>
              </a:rPr>
            </a:br>
            <a:r>
              <a:rPr lang="en" sz="800">
                <a:solidFill>
                  <a:schemeClr val="dk2"/>
                </a:solidFill>
                <a:latin typeface="Inria Sans"/>
                <a:ea typeface="Inria Sans"/>
                <a:cs typeface="Inria Sans"/>
                <a:sym typeface="Inria Sans"/>
              </a:rPr>
              <a:t>JOB TITLE</a:t>
            </a:r>
            <a:endParaRPr sz="800">
              <a:solidFill>
                <a:schemeClr val="dk2"/>
              </a:solidFill>
              <a:latin typeface="Inria Sans"/>
              <a:ea typeface="Inria Sans"/>
              <a:cs typeface="Inria Sans"/>
              <a:sym typeface="Inria Sans"/>
            </a:endParaRPr>
          </a:p>
          <a:p>
            <a:pPr marL="0" lvl="0" indent="0" algn="ctr" rtl="0">
              <a:spcBef>
                <a:spcPts val="400"/>
              </a:spcBef>
              <a:spcAft>
                <a:spcPts val="0"/>
              </a:spcAft>
              <a:buNone/>
            </a:pPr>
            <a:r>
              <a:rPr lang="en" sz="900">
                <a:solidFill>
                  <a:schemeClr val="dk2"/>
                </a:solidFill>
                <a:latin typeface="Inria Sans"/>
                <a:ea typeface="Inria Sans"/>
                <a:cs typeface="Inria Sans"/>
                <a:sym typeface="Inria Sans"/>
              </a:rPr>
              <a:t>Blue is the colour of the clear sky and the deep sea</a:t>
            </a:r>
            <a:endParaRPr>
              <a:latin typeface="Inria Sans"/>
              <a:ea typeface="Inria Sans"/>
              <a:cs typeface="Inria Sans"/>
              <a:sym typeface="Inria Sans"/>
            </a:endParaRPr>
          </a:p>
          <a:p>
            <a:pPr marL="0" lvl="0" indent="0" algn="ctr" rtl="0">
              <a:spcBef>
                <a:spcPts val="400"/>
              </a:spcBef>
              <a:spcAft>
                <a:spcPts val="400"/>
              </a:spcAft>
              <a:buNone/>
            </a:pPr>
            <a:endParaRPr>
              <a:latin typeface="Inria Sans"/>
              <a:ea typeface="Inria Sans"/>
              <a:cs typeface="Inria Sans"/>
              <a:sym typeface="Inria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685"/>
        <p:cNvGrpSpPr/>
        <p:nvPr/>
      </p:nvGrpSpPr>
      <p:grpSpPr>
        <a:xfrm>
          <a:off x="0" y="0"/>
          <a:ext cx="0" cy="0"/>
          <a:chOff x="0" y="0"/>
          <a:chExt cx="0" cy="0"/>
        </a:xfrm>
      </p:grpSpPr>
      <p:sp>
        <p:nvSpPr>
          <p:cNvPr id="686" name="Google Shape;686;p45"/>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687" name="Google Shape;687;p45"/>
          <p:cNvSpPr/>
          <p:nvPr/>
        </p:nvSpPr>
        <p:spPr>
          <a:xfrm>
            <a:off x="467100" y="467100"/>
            <a:ext cx="8209800" cy="4209000"/>
          </a:xfrm>
          <a:prstGeom prst="rect">
            <a:avLst/>
          </a:prstGeom>
          <a:solidFill>
            <a:srgbClr val="082A44">
              <a:alpha val="1732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45"/>
          <p:cNvGrpSpPr/>
          <p:nvPr/>
        </p:nvGrpSpPr>
        <p:grpSpPr>
          <a:xfrm>
            <a:off x="638150" y="467111"/>
            <a:ext cx="7867750" cy="4209098"/>
            <a:chOff x="638138" y="467100"/>
            <a:chExt cx="7867750" cy="4194000"/>
          </a:xfrm>
        </p:grpSpPr>
        <p:cxnSp>
          <p:nvCxnSpPr>
            <p:cNvPr id="689" name="Google Shape;689;p45"/>
            <p:cNvCxnSpPr/>
            <p:nvPr/>
          </p:nvCxnSpPr>
          <p:spPr>
            <a:xfrm>
              <a:off x="6381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0" name="Google Shape;690;p45"/>
            <p:cNvCxnSpPr/>
            <p:nvPr/>
          </p:nvCxnSpPr>
          <p:spPr>
            <a:xfrm>
              <a:off x="8091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1" name="Google Shape;691;p45"/>
            <p:cNvCxnSpPr/>
            <p:nvPr/>
          </p:nvCxnSpPr>
          <p:spPr>
            <a:xfrm>
              <a:off x="9802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2" name="Google Shape;692;p45"/>
            <p:cNvCxnSpPr/>
            <p:nvPr/>
          </p:nvCxnSpPr>
          <p:spPr>
            <a:xfrm>
              <a:off x="11512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3" name="Google Shape;693;p45"/>
            <p:cNvCxnSpPr/>
            <p:nvPr/>
          </p:nvCxnSpPr>
          <p:spPr>
            <a:xfrm>
              <a:off x="13222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4" name="Google Shape;694;p45"/>
            <p:cNvCxnSpPr/>
            <p:nvPr/>
          </p:nvCxnSpPr>
          <p:spPr>
            <a:xfrm>
              <a:off x="14933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5" name="Google Shape;695;p45"/>
            <p:cNvCxnSpPr/>
            <p:nvPr/>
          </p:nvCxnSpPr>
          <p:spPr>
            <a:xfrm>
              <a:off x="16643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6" name="Google Shape;696;p45"/>
            <p:cNvCxnSpPr/>
            <p:nvPr/>
          </p:nvCxnSpPr>
          <p:spPr>
            <a:xfrm>
              <a:off x="18354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7" name="Google Shape;697;p45"/>
            <p:cNvCxnSpPr/>
            <p:nvPr/>
          </p:nvCxnSpPr>
          <p:spPr>
            <a:xfrm>
              <a:off x="20064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8" name="Google Shape;698;p45"/>
            <p:cNvCxnSpPr/>
            <p:nvPr/>
          </p:nvCxnSpPr>
          <p:spPr>
            <a:xfrm>
              <a:off x="21774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9" name="Google Shape;699;p45"/>
            <p:cNvCxnSpPr/>
            <p:nvPr/>
          </p:nvCxnSpPr>
          <p:spPr>
            <a:xfrm>
              <a:off x="23485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0" name="Google Shape;700;p45"/>
            <p:cNvCxnSpPr/>
            <p:nvPr/>
          </p:nvCxnSpPr>
          <p:spPr>
            <a:xfrm>
              <a:off x="25195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1" name="Google Shape;701;p45"/>
            <p:cNvCxnSpPr/>
            <p:nvPr/>
          </p:nvCxnSpPr>
          <p:spPr>
            <a:xfrm>
              <a:off x="26905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2" name="Google Shape;702;p45"/>
            <p:cNvCxnSpPr/>
            <p:nvPr/>
          </p:nvCxnSpPr>
          <p:spPr>
            <a:xfrm>
              <a:off x="28616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3" name="Google Shape;703;p45"/>
            <p:cNvCxnSpPr/>
            <p:nvPr/>
          </p:nvCxnSpPr>
          <p:spPr>
            <a:xfrm>
              <a:off x="30326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4" name="Google Shape;704;p45"/>
            <p:cNvCxnSpPr/>
            <p:nvPr/>
          </p:nvCxnSpPr>
          <p:spPr>
            <a:xfrm>
              <a:off x="32037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5" name="Google Shape;705;p45"/>
            <p:cNvCxnSpPr/>
            <p:nvPr/>
          </p:nvCxnSpPr>
          <p:spPr>
            <a:xfrm>
              <a:off x="33747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6" name="Google Shape;706;p45"/>
            <p:cNvCxnSpPr/>
            <p:nvPr/>
          </p:nvCxnSpPr>
          <p:spPr>
            <a:xfrm>
              <a:off x="35457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7" name="Google Shape;707;p45"/>
            <p:cNvCxnSpPr/>
            <p:nvPr/>
          </p:nvCxnSpPr>
          <p:spPr>
            <a:xfrm>
              <a:off x="37168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8" name="Google Shape;708;p45"/>
            <p:cNvCxnSpPr/>
            <p:nvPr/>
          </p:nvCxnSpPr>
          <p:spPr>
            <a:xfrm>
              <a:off x="38878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9" name="Google Shape;709;p45"/>
            <p:cNvCxnSpPr/>
            <p:nvPr/>
          </p:nvCxnSpPr>
          <p:spPr>
            <a:xfrm>
              <a:off x="40588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0" name="Google Shape;710;p45"/>
            <p:cNvCxnSpPr/>
            <p:nvPr/>
          </p:nvCxnSpPr>
          <p:spPr>
            <a:xfrm>
              <a:off x="42299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1" name="Google Shape;711;p45"/>
            <p:cNvCxnSpPr/>
            <p:nvPr/>
          </p:nvCxnSpPr>
          <p:spPr>
            <a:xfrm>
              <a:off x="44009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2" name="Google Shape;712;p45"/>
            <p:cNvCxnSpPr/>
            <p:nvPr/>
          </p:nvCxnSpPr>
          <p:spPr>
            <a:xfrm>
              <a:off x="47430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3" name="Google Shape;713;p45"/>
            <p:cNvCxnSpPr/>
            <p:nvPr/>
          </p:nvCxnSpPr>
          <p:spPr>
            <a:xfrm>
              <a:off x="49141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4" name="Google Shape;714;p45"/>
            <p:cNvCxnSpPr/>
            <p:nvPr/>
          </p:nvCxnSpPr>
          <p:spPr>
            <a:xfrm>
              <a:off x="50851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5" name="Google Shape;715;p45"/>
            <p:cNvCxnSpPr/>
            <p:nvPr/>
          </p:nvCxnSpPr>
          <p:spPr>
            <a:xfrm>
              <a:off x="52561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6" name="Google Shape;716;p45"/>
            <p:cNvCxnSpPr/>
            <p:nvPr/>
          </p:nvCxnSpPr>
          <p:spPr>
            <a:xfrm>
              <a:off x="54272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7" name="Google Shape;717;p45"/>
            <p:cNvCxnSpPr/>
            <p:nvPr/>
          </p:nvCxnSpPr>
          <p:spPr>
            <a:xfrm>
              <a:off x="55982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8" name="Google Shape;718;p45"/>
            <p:cNvCxnSpPr/>
            <p:nvPr/>
          </p:nvCxnSpPr>
          <p:spPr>
            <a:xfrm>
              <a:off x="57692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9" name="Google Shape;719;p45"/>
            <p:cNvCxnSpPr/>
            <p:nvPr/>
          </p:nvCxnSpPr>
          <p:spPr>
            <a:xfrm>
              <a:off x="59403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0" name="Google Shape;720;p45"/>
            <p:cNvCxnSpPr/>
            <p:nvPr/>
          </p:nvCxnSpPr>
          <p:spPr>
            <a:xfrm>
              <a:off x="61113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1" name="Google Shape;721;p45"/>
            <p:cNvCxnSpPr/>
            <p:nvPr/>
          </p:nvCxnSpPr>
          <p:spPr>
            <a:xfrm>
              <a:off x="62824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2" name="Google Shape;722;p45"/>
            <p:cNvCxnSpPr/>
            <p:nvPr/>
          </p:nvCxnSpPr>
          <p:spPr>
            <a:xfrm>
              <a:off x="64534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3" name="Google Shape;723;p45"/>
            <p:cNvCxnSpPr/>
            <p:nvPr/>
          </p:nvCxnSpPr>
          <p:spPr>
            <a:xfrm>
              <a:off x="66244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4" name="Google Shape;724;p45"/>
            <p:cNvCxnSpPr/>
            <p:nvPr/>
          </p:nvCxnSpPr>
          <p:spPr>
            <a:xfrm>
              <a:off x="67955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5" name="Google Shape;725;p45"/>
            <p:cNvCxnSpPr/>
            <p:nvPr/>
          </p:nvCxnSpPr>
          <p:spPr>
            <a:xfrm>
              <a:off x="69665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6" name="Google Shape;726;p45"/>
            <p:cNvCxnSpPr/>
            <p:nvPr/>
          </p:nvCxnSpPr>
          <p:spPr>
            <a:xfrm>
              <a:off x="71375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7" name="Google Shape;727;p45"/>
            <p:cNvCxnSpPr/>
            <p:nvPr/>
          </p:nvCxnSpPr>
          <p:spPr>
            <a:xfrm>
              <a:off x="73086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8" name="Google Shape;728;p45"/>
            <p:cNvCxnSpPr/>
            <p:nvPr/>
          </p:nvCxnSpPr>
          <p:spPr>
            <a:xfrm>
              <a:off x="74796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9" name="Google Shape;729;p45"/>
            <p:cNvCxnSpPr/>
            <p:nvPr/>
          </p:nvCxnSpPr>
          <p:spPr>
            <a:xfrm>
              <a:off x="76507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0" name="Google Shape;730;p45"/>
            <p:cNvCxnSpPr/>
            <p:nvPr/>
          </p:nvCxnSpPr>
          <p:spPr>
            <a:xfrm>
              <a:off x="78217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1" name="Google Shape;731;p45"/>
            <p:cNvCxnSpPr/>
            <p:nvPr/>
          </p:nvCxnSpPr>
          <p:spPr>
            <a:xfrm>
              <a:off x="79927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2" name="Google Shape;732;p45"/>
            <p:cNvCxnSpPr/>
            <p:nvPr/>
          </p:nvCxnSpPr>
          <p:spPr>
            <a:xfrm>
              <a:off x="81638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3" name="Google Shape;733;p45"/>
            <p:cNvCxnSpPr/>
            <p:nvPr/>
          </p:nvCxnSpPr>
          <p:spPr>
            <a:xfrm>
              <a:off x="83348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4" name="Google Shape;734;p45"/>
            <p:cNvCxnSpPr/>
            <p:nvPr/>
          </p:nvCxnSpPr>
          <p:spPr>
            <a:xfrm>
              <a:off x="8505888" y="467100"/>
              <a:ext cx="0" cy="4194000"/>
            </a:xfrm>
            <a:prstGeom prst="straightConnector1">
              <a:avLst/>
            </a:prstGeom>
            <a:noFill/>
            <a:ln w="9525" cap="flat" cmpd="sng">
              <a:solidFill>
                <a:schemeClr val="accent3"/>
              </a:solidFill>
              <a:prstDash val="solid"/>
              <a:round/>
              <a:headEnd type="none" w="med" len="med"/>
              <a:tailEnd type="none" w="med" len="med"/>
            </a:ln>
          </p:spPr>
        </p:cxnSp>
      </p:grpSp>
      <p:sp>
        <p:nvSpPr>
          <p:cNvPr id="735" name="Google Shape;735;p4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99</a:t>
            </a:fld>
            <a:endParaRPr/>
          </a:p>
        </p:txBody>
      </p:sp>
      <p:grpSp>
        <p:nvGrpSpPr>
          <p:cNvPr id="736" name="Google Shape;736;p45"/>
          <p:cNvGrpSpPr/>
          <p:nvPr/>
        </p:nvGrpSpPr>
        <p:grpSpPr>
          <a:xfrm>
            <a:off x="467107" y="642473"/>
            <a:ext cx="8209755" cy="3858239"/>
            <a:chOff x="467088" y="642474"/>
            <a:chExt cx="4194000" cy="3858239"/>
          </a:xfrm>
        </p:grpSpPr>
        <p:cxnSp>
          <p:nvCxnSpPr>
            <p:cNvPr id="737" name="Google Shape;737;p45"/>
            <p:cNvCxnSpPr/>
            <p:nvPr/>
          </p:nvCxnSpPr>
          <p:spPr>
            <a:xfrm>
              <a:off x="2564088" y="-1454526"/>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8" name="Google Shape;738;p45"/>
            <p:cNvCxnSpPr/>
            <p:nvPr/>
          </p:nvCxnSpPr>
          <p:spPr>
            <a:xfrm>
              <a:off x="2564088" y="-1279151"/>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9" name="Google Shape;739;p45"/>
            <p:cNvCxnSpPr/>
            <p:nvPr/>
          </p:nvCxnSpPr>
          <p:spPr>
            <a:xfrm>
              <a:off x="2564088" y="-1103777"/>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0" name="Google Shape;740;p45"/>
            <p:cNvCxnSpPr/>
            <p:nvPr/>
          </p:nvCxnSpPr>
          <p:spPr>
            <a:xfrm>
              <a:off x="2564088" y="-928402"/>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1" name="Google Shape;741;p45"/>
            <p:cNvCxnSpPr/>
            <p:nvPr/>
          </p:nvCxnSpPr>
          <p:spPr>
            <a:xfrm>
              <a:off x="2564088" y="-753028"/>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2" name="Google Shape;742;p45"/>
            <p:cNvCxnSpPr/>
            <p:nvPr/>
          </p:nvCxnSpPr>
          <p:spPr>
            <a:xfrm>
              <a:off x="2564088" y="-577653"/>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3" name="Google Shape;743;p45"/>
            <p:cNvCxnSpPr/>
            <p:nvPr/>
          </p:nvCxnSpPr>
          <p:spPr>
            <a:xfrm>
              <a:off x="2564088" y="-40227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4" name="Google Shape;744;p45"/>
            <p:cNvCxnSpPr/>
            <p:nvPr/>
          </p:nvCxnSpPr>
          <p:spPr>
            <a:xfrm>
              <a:off x="2564088" y="-226904"/>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5" name="Google Shape;745;p45"/>
            <p:cNvCxnSpPr/>
            <p:nvPr/>
          </p:nvCxnSpPr>
          <p:spPr>
            <a:xfrm>
              <a:off x="2564088" y="-5153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6" name="Google Shape;746;p45"/>
            <p:cNvCxnSpPr/>
            <p:nvPr/>
          </p:nvCxnSpPr>
          <p:spPr>
            <a:xfrm>
              <a:off x="2564088" y="123845"/>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7" name="Google Shape;747;p45"/>
            <p:cNvCxnSpPr/>
            <p:nvPr/>
          </p:nvCxnSpPr>
          <p:spPr>
            <a:xfrm>
              <a:off x="2564088" y="29921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8" name="Google Shape;748;p45"/>
            <p:cNvCxnSpPr/>
            <p:nvPr/>
          </p:nvCxnSpPr>
          <p:spPr>
            <a:xfrm>
              <a:off x="2564088" y="649968"/>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9" name="Google Shape;749;p45"/>
            <p:cNvCxnSpPr/>
            <p:nvPr/>
          </p:nvCxnSpPr>
          <p:spPr>
            <a:xfrm>
              <a:off x="2564088" y="825343"/>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0" name="Google Shape;750;p45"/>
            <p:cNvCxnSpPr/>
            <p:nvPr/>
          </p:nvCxnSpPr>
          <p:spPr>
            <a:xfrm>
              <a:off x="2564088" y="1000717"/>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1" name="Google Shape;751;p45"/>
            <p:cNvCxnSpPr/>
            <p:nvPr/>
          </p:nvCxnSpPr>
          <p:spPr>
            <a:xfrm>
              <a:off x="2564088" y="1176092"/>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2" name="Google Shape;752;p45"/>
            <p:cNvCxnSpPr/>
            <p:nvPr/>
          </p:nvCxnSpPr>
          <p:spPr>
            <a:xfrm>
              <a:off x="2564088" y="1351466"/>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3" name="Google Shape;753;p45"/>
            <p:cNvCxnSpPr/>
            <p:nvPr/>
          </p:nvCxnSpPr>
          <p:spPr>
            <a:xfrm>
              <a:off x="2564088" y="1526841"/>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4" name="Google Shape;754;p45"/>
            <p:cNvCxnSpPr/>
            <p:nvPr/>
          </p:nvCxnSpPr>
          <p:spPr>
            <a:xfrm>
              <a:off x="2564088" y="1702215"/>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5" name="Google Shape;755;p45"/>
            <p:cNvCxnSpPr/>
            <p:nvPr/>
          </p:nvCxnSpPr>
          <p:spPr>
            <a:xfrm>
              <a:off x="2564088" y="187759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6" name="Google Shape;756;p45"/>
            <p:cNvCxnSpPr/>
            <p:nvPr/>
          </p:nvCxnSpPr>
          <p:spPr>
            <a:xfrm>
              <a:off x="2564088" y="2052964"/>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7" name="Google Shape;757;p45"/>
            <p:cNvCxnSpPr/>
            <p:nvPr/>
          </p:nvCxnSpPr>
          <p:spPr>
            <a:xfrm>
              <a:off x="2564088" y="222833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8" name="Google Shape;758;p45"/>
            <p:cNvCxnSpPr/>
            <p:nvPr/>
          </p:nvCxnSpPr>
          <p:spPr>
            <a:xfrm>
              <a:off x="2564088" y="2403713"/>
              <a:ext cx="0" cy="4194000"/>
            </a:xfrm>
            <a:prstGeom prst="straightConnector1">
              <a:avLst/>
            </a:prstGeom>
            <a:noFill/>
            <a:ln w="9525" cap="flat" cmpd="sng">
              <a:solidFill>
                <a:schemeClr val="accent3"/>
              </a:solidFill>
              <a:prstDash val="solid"/>
              <a:round/>
              <a:headEnd type="none" w="med" len="med"/>
              <a:tailEnd type="none" w="med" len="med"/>
            </a:ln>
          </p:spPr>
        </p:cxnSp>
      </p:grpSp>
      <p:cxnSp>
        <p:nvCxnSpPr>
          <p:cNvPr id="759" name="Google Shape;759;p45"/>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760" name="Google Shape;760;p45"/>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761" name="Google Shape;761;p45"/>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Inria Sans"/>
                <a:ea typeface="Inria Sans"/>
                <a:cs typeface="Inria Sans"/>
                <a:sym typeface="Inria Sans"/>
              </a:rPr>
              <a:t>LOW VALUE 1</a:t>
            </a:r>
            <a:endParaRPr sz="800">
              <a:solidFill>
                <a:schemeClr val="dk1"/>
              </a:solidFill>
              <a:latin typeface="Inria Sans"/>
              <a:ea typeface="Inria Sans"/>
              <a:cs typeface="Inria Sans"/>
              <a:sym typeface="Inria Sans"/>
            </a:endParaRPr>
          </a:p>
        </p:txBody>
      </p:sp>
      <p:sp>
        <p:nvSpPr>
          <p:cNvPr id="762" name="Google Shape;762;p45"/>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Inria Sans"/>
                <a:ea typeface="Inria Sans"/>
                <a:cs typeface="Inria Sans"/>
                <a:sym typeface="Inria Sans"/>
              </a:rPr>
              <a:t>HIGH VALUE 1</a:t>
            </a:r>
            <a:endParaRPr sz="800">
              <a:solidFill>
                <a:schemeClr val="dk1"/>
              </a:solidFill>
              <a:latin typeface="Inria Sans"/>
              <a:ea typeface="Inria Sans"/>
              <a:cs typeface="Inria Sans"/>
              <a:sym typeface="Inria Sans"/>
            </a:endParaRPr>
          </a:p>
        </p:txBody>
      </p:sp>
      <p:sp>
        <p:nvSpPr>
          <p:cNvPr id="763" name="Google Shape;763;p45"/>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Inria Sans"/>
                <a:ea typeface="Inria Sans"/>
                <a:cs typeface="Inria Sans"/>
                <a:sym typeface="Inria Sans"/>
              </a:rPr>
              <a:t>LOW VALUE 2</a:t>
            </a:r>
            <a:endParaRPr sz="800">
              <a:solidFill>
                <a:schemeClr val="dk1"/>
              </a:solidFill>
              <a:latin typeface="Inria Sans"/>
              <a:ea typeface="Inria Sans"/>
              <a:cs typeface="Inria Sans"/>
              <a:sym typeface="Inria Sans"/>
            </a:endParaRPr>
          </a:p>
        </p:txBody>
      </p:sp>
      <p:sp>
        <p:nvSpPr>
          <p:cNvPr id="764" name="Google Shape;764;p45"/>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Inria Sans"/>
                <a:ea typeface="Inria Sans"/>
                <a:cs typeface="Inria Sans"/>
                <a:sym typeface="Inria Sans"/>
              </a:rPr>
              <a:t>HIGH VALUE 2</a:t>
            </a:r>
            <a:endParaRPr sz="800">
              <a:solidFill>
                <a:schemeClr val="dk1"/>
              </a:solidFill>
              <a:latin typeface="Inria Sans"/>
              <a:ea typeface="Inria Sans"/>
              <a:cs typeface="Inria Sans"/>
              <a:sym typeface="Inria Sans"/>
            </a:endParaRPr>
          </a:p>
        </p:txBody>
      </p:sp>
      <p:sp>
        <p:nvSpPr>
          <p:cNvPr id="765" name="Google Shape;765;p45"/>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Our company</a:t>
            </a:r>
            <a:endParaRPr sz="800">
              <a:solidFill>
                <a:schemeClr val="dk1"/>
              </a:solidFill>
              <a:latin typeface="Inria Sans"/>
              <a:ea typeface="Inria Sans"/>
              <a:cs typeface="Inria Sans"/>
              <a:sym typeface="Inria Sans"/>
            </a:endParaRPr>
          </a:p>
        </p:txBody>
      </p:sp>
      <p:sp>
        <p:nvSpPr>
          <p:cNvPr id="766" name="Google Shape;766;p45"/>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Competitor</a:t>
            </a:r>
            <a:endParaRPr sz="800">
              <a:solidFill>
                <a:schemeClr val="dk1"/>
              </a:solidFill>
              <a:latin typeface="Inria Sans"/>
              <a:ea typeface="Inria Sans"/>
              <a:cs typeface="Inria Sans"/>
              <a:sym typeface="Inria Sans"/>
            </a:endParaRPr>
          </a:p>
        </p:txBody>
      </p:sp>
      <p:sp>
        <p:nvSpPr>
          <p:cNvPr id="767" name="Google Shape;767;p45"/>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Competitor</a:t>
            </a:r>
            <a:endParaRPr sz="800">
              <a:solidFill>
                <a:schemeClr val="dk1"/>
              </a:solidFill>
              <a:latin typeface="Inria Sans"/>
              <a:ea typeface="Inria Sans"/>
              <a:cs typeface="Inria Sans"/>
              <a:sym typeface="Inria Sans"/>
            </a:endParaRPr>
          </a:p>
        </p:txBody>
      </p:sp>
      <p:sp>
        <p:nvSpPr>
          <p:cNvPr id="768" name="Google Shape;768;p45"/>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accent1"/>
                </a:solidFill>
                <a:latin typeface="Inria Sans"/>
                <a:ea typeface="Inria Sans"/>
                <a:cs typeface="Inria Sans"/>
                <a:sym typeface="Inria Sans"/>
              </a:rPr>
              <a:t>Competitor</a:t>
            </a:r>
            <a:endParaRPr sz="800">
              <a:solidFill>
                <a:schemeClr val="accent1"/>
              </a:solidFill>
              <a:latin typeface="Inria Sans"/>
              <a:ea typeface="Inria Sans"/>
              <a:cs typeface="Inria Sans"/>
              <a:sym typeface="Inria Sans"/>
            </a:endParaRPr>
          </a:p>
        </p:txBody>
      </p:sp>
      <p:sp>
        <p:nvSpPr>
          <p:cNvPr id="769" name="Google Shape;769;p45"/>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Competitor</a:t>
            </a:r>
            <a:endParaRPr sz="800">
              <a:solidFill>
                <a:schemeClr val="dk1"/>
              </a:solidFill>
              <a:latin typeface="Inria Sans"/>
              <a:ea typeface="Inria Sans"/>
              <a:cs typeface="Inria Sans"/>
              <a:sym typeface="Inria Sans"/>
            </a:endParaRPr>
          </a:p>
        </p:txBody>
      </p:sp>
      <p:sp>
        <p:nvSpPr>
          <p:cNvPr id="770" name="Google Shape;770;p45"/>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ria Sans"/>
                <a:ea typeface="Inria Sans"/>
                <a:cs typeface="Inria Sans"/>
                <a:sym typeface="Inria Sans"/>
              </a:rPr>
              <a:t>Competitor</a:t>
            </a:r>
            <a:endParaRPr sz="800">
              <a:solidFill>
                <a:schemeClr val="dk1"/>
              </a:solidFill>
              <a:latin typeface="Inria Sans"/>
              <a:ea typeface="Inria Sans"/>
              <a:cs typeface="Inria Sans"/>
              <a:sym typeface="Inria Sans"/>
            </a:endParaRPr>
          </a:p>
        </p:txBody>
      </p:sp>
      <p:sp>
        <p:nvSpPr>
          <p:cNvPr id="771" name="Google Shape;771;p45"/>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accent1"/>
                </a:solidFill>
                <a:latin typeface="Inria Sans"/>
                <a:ea typeface="Inria Sans"/>
                <a:cs typeface="Inria Sans"/>
                <a:sym typeface="Inria Sans"/>
              </a:rPr>
              <a:t>Competitor</a:t>
            </a:r>
            <a:endParaRPr sz="800">
              <a:solidFill>
                <a:schemeClr val="accent1"/>
              </a:solidFill>
              <a:latin typeface="Inria Sans"/>
              <a:ea typeface="Inria Sans"/>
              <a:cs typeface="Inria Sans"/>
              <a:sym typeface="Inria Sans"/>
            </a:endParaRPr>
          </a:p>
        </p:txBody>
      </p:sp>
    </p:spTree>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8363</TotalTime>
  <Words>4378</Words>
  <Application>Microsoft Office PowerPoint</Application>
  <PresentationFormat>Skjermfremvisning (16:9)</PresentationFormat>
  <Paragraphs>839</Paragraphs>
  <Slides>104</Slides>
  <Notes>79</Notes>
  <HiddenSlides>66</HiddenSlides>
  <MMClips>6</MMClips>
  <ScaleCrop>false</ScaleCrop>
  <HeadingPairs>
    <vt:vector size="6" baseType="variant">
      <vt:variant>
        <vt:lpstr>Brukte skrifter</vt:lpstr>
      </vt:variant>
      <vt:variant>
        <vt:i4>8</vt:i4>
      </vt:variant>
      <vt:variant>
        <vt:lpstr>Tema</vt:lpstr>
      </vt:variant>
      <vt:variant>
        <vt:i4>1</vt:i4>
      </vt:variant>
      <vt:variant>
        <vt:lpstr>Lysbildetitler</vt:lpstr>
      </vt:variant>
      <vt:variant>
        <vt:i4>104</vt:i4>
      </vt:variant>
    </vt:vector>
  </HeadingPairs>
  <TitlesOfParts>
    <vt:vector size="113" baseType="lpstr">
      <vt:lpstr>Titillium Web</vt:lpstr>
      <vt:lpstr>Saira Semi Condensed</vt:lpstr>
      <vt:lpstr>Montserrat</vt:lpstr>
      <vt:lpstr>Inria Sans</vt:lpstr>
      <vt:lpstr>Inria Sans Light</vt:lpstr>
      <vt:lpstr>Arial</vt:lpstr>
      <vt:lpstr>Calibri</vt:lpstr>
      <vt:lpstr>Saira SemiCondensed Medium</vt:lpstr>
      <vt:lpstr>Gurney template</vt:lpstr>
      <vt:lpstr>Video recommendations Based on Visual Features Extracted with Deep Learning </vt:lpstr>
      <vt:lpstr>Outline</vt:lpstr>
      <vt:lpstr>Background</vt:lpstr>
      <vt:lpstr>PowerPoint-presentasjon</vt:lpstr>
      <vt:lpstr>PowerPoint-presentasjon</vt:lpstr>
      <vt:lpstr>PowerPoint-presentasjon</vt:lpstr>
      <vt:lpstr>Recommender Systems (RSs)</vt:lpstr>
      <vt:lpstr>PowerPoint-presentasjon</vt:lpstr>
      <vt:lpstr>Problem</vt:lpstr>
      <vt:lpstr>Visual Features</vt:lpstr>
      <vt:lpstr>Levels of features</vt:lpstr>
      <vt:lpstr>Approach</vt:lpstr>
      <vt:lpstr>Methodology</vt:lpstr>
      <vt:lpstr>Feature Extraction</vt:lpstr>
      <vt:lpstr>PowerPoint-presentasjon</vt:lpstr>
      <vt:lpstr>Datasets</vt:lpstr>
      <vt:lpstr>PowerPoint-presentasjon</vt:lpstr>
      <vt:lpstr>PowerPoint-presentasjon</vt:lpstr>
      <vt:lpstr>User Study</vt:lpstr>
      <vt:lpstr>PowerPoint-presentasjon</vt:lpstr>
      <vt:lpstr>PowerPoint-presentasjon</vt:lpstr>
      <vt:lpstr>PowerPoint-presentasjon</vt:lpstr>
      <vt:lpstr>PowerPoint-presentasjon</vt:lpstr>
      <vt:lpstr>PowerPoint-presentasjon</vt:lpstr>
      <vt:lpstr>PowerPoint-presentasjon</vt:lpstr>
      <vt:lpstr>Results</vt:lpstr>
      <vt:lpstr>EXPLORATORY ANALYSIS – DeepCineProp </vt:lpstr>
      <vt:lpstr>Recommendation Quality - Offline</vt:lpstr>
      <vt:lpstr>Recommendation Quality – User Study</vt:lpstr>
      <vt:lpstr>Recommendation Quality – User Study</vt:lpstr>
      <vt:lpstr>Recommendation Quality – User Study</vt:lpstr>
      <vt:lpstr>Recommendation Quality – User Study</vt:lpstr>
      <vt:lpstr>Recommendation Quality – User Study</vt:lpstr>
      <vt:lpstr>User Study – System Usability Scale</vt:lpstr>
      <vt:lpstr>User Study – System Usability Scale</vt:lpstr>
      <vt:lpstr>Conclusion</vt:lpstr>
      <vt:lpstr>Future plans</vt:lpstr>
      <vt:lpstr>THANKS!</vt:lpstr>
      <vt:lpstr>Exploratory Analysis</vt:lpstr>
      <vt:lpstr>Sources</vt:lpstr>
      <vt:lpstr>PowerPoint-presentasjon</vt:lpstr>
      <vt:lpstr>Outline</vt:lpstr>
      <vt:lpstr>PowerPoint-presentasjon</vt:lpstr>
      <vt:lpstr>Recommender Systems (RS)</vt:lpstr>
      <vt:lpstr>PowerPoint-presentasjon</vt:lpstr>
      <vt:lpstr>Approaches: Content-Based Filtering(CBF)</vt:lpstr>
      <vt:lpstr>Approaches: Collaborative Filtering (CF)</vt:lpstr>
      <vt:lpstr>Content-Based Filtering (CBF)</vt:lpstr>
      <vt:lpstr>Collaborative Filtering(CF)</vt:lpstr>
      <vt:lpstr>Hybrid Recommendation Systems</vt:lpstr>
      <vt:lpstr>Problem</vt:lpstr>
      <vt:lpstr>Subtitles</vt:lpstr>
      <vt:lpstr>Approach</vt:lpstr>
      <vt:lpstr>Aim</vt:lpstr>
      <vt:lpstr>Approach</vt:lpstr>
      <vt:lpstr>Approach</vt:lpstr>
      <vt:lpstr>Research Question 1</vt:lpstr>
      <vt:lpstr>Research Question 2</vt:lpstr>
      <vt:lpstr>Recommendation Technique</vt:lpstr>
      <vt:lpstr>Methodology – Evaluation </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Evaluation Method (Offline)</vt:lpstr>
      <vt:lpstr>Comparing Loss Function</vt:lpstr>
      <vt:lpstr>Comparing Loss Function</vt:lpstr>
      <vt:lpstr>Comparing Loss Function</vt:lpstr>
      <vt:lpstr>User Study - Personality</vt:lpstr>
      <vt:lpstr>BIG CONCEPT</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PowerPoint-presentasjon</vt:lpstr>
      <vt:lpstr>PowerPoint-presentasjon</vt:lpstr>
      <vt:lpstr>PowerPoint-presentasjon</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PowerPoint-presentasjon</vt:lpstr>
      <vt:lpstr>DIAGRAMS AND INFOGRAPHICS</vt:lpstr>
      <vt:lpstr>PowerPoint-presentasjon</vt:lpstr>
      <vt:lpstr>PowerPoint-presentasjon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recommendations Based on Visual Features Extracted with Deep Learning</dc:title>
  <dc:creator>Tord Kvifte</dc:creator>
  <cp:lastModifiedBy>Tord Kvifte</cp:lastModifiedBy>
  <cp:revision>178</cp:revision>
  <dcterms:modified xsi:type="dcterms:W3CDTF">2021-06-15T07:08:44Z</dcterms:modified>
</cp:coreProperties>
</file>